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 id="2147483824" r:id="rId2"/>
  </p:sldMasterIdLst>
  <p:notesMasterIdLst>
    <p:notesMasterId r:id="rId24"/>
  </p:notesMasterIdLst>
  <p:handoutMasterIdLst>
    <p:handoutMasterId r:id="rId25"/>
  </p:handoutMasterIdLst>
  <p:sldIdLst>
    <p:sldId id="258" r:id="rId3"/>
    <p:sldId id="2147375246" r:id="rId4"/>
    <p:sldId id="2147375286" r:id="rId5"/>
    <p:sldId id="327" r:id="rId6"/>
    <p:sldId id="2147375234" r:id="rId7"/>
    <p:sldId id="2147375229" r:id="rId8"/>
    <p:sldId id="2147375247" r:id="rId9"/>
    <p:sldId id="2145705228" r:id="rId10"/>
    <p:sldId id="2145705229" r:id="rId11"/>
    <p:sldId id="2147375266" r:id="rId12"/>
    <p:sldId id="2147375274" r:id="rId13"/>
    <p:sldId id="2147375275" r:id="rId14"/>
    <p:sldId id="2147375249" r:id="rId15"/>
    <p:sldId id="2147375289" r:id="rId16"/>
    <p:sldId id="2147375283" r:id="rId17"/>
    <p:sldId id="2147375284" r:id="rId18"/>
    <p:sldId id="2147375288" r:id="rId19"/>
    <p:sldId id="2147375280" r:id="rId20"/>
    <p:sldId id="2147375245" r:id="rId21"/>
    <p:sldId id="2147375281" r:id="rId22"/>
    <p:sldId id="281" r:id="rId2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4A6"/>
    <a:srgbClr val="909EE6"/>
    <a:srgbClr val="FFCF42"/>
    <a:srgbClr val="30803F"/>
    <a:srgbClr val="CCFFCC"/>
    <a:srgbClr val="1ABA90"/>
    <a:srgbClr val="2B4F6F"/>
    <a:srgbClr val="004E9A"/>
    <a:srgbClr val="007BB8"/>
    <a:srgbClr val="0034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67" autoAdjust="0"/>
    <p:restoredTop sz="93447" autoAdjust="0"/>
  </p:normalViewPr>
  <p:slideViewPr>
    <p:cSldViewPr showGuides="1">
      <p:cViewPr varScale="1">
        <p:scale>
          <a:sx n="141" d="100"/>
          <a:sy n="141" d="100"/>
        </p:scale>
        <p:origin x="552" y="11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2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ph\IPSO%20FACTO%20Dropbox\Delphine%20leturgie\C25-%20ARSPACA-SEM_TSLA-TND\5-Contenu%20et%20supports%20mission\Enquete%20acteurs\Ttt\TP%20v1%20pour%20RI-15%2010%202025.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2832211314257"/>
          <c:y val="2.458398042573149E-2"/>
          <c:w val="0.62343355773714859"/>
          <c:h val="0.92273606151912957"/>
        </c:manualLayout>
      </c:layout>
      <c:pieChart>
        <c:varyColors val="1"/>
        <c:ser>
          <c:idx val="0"/>
          <c:order val="0"/>
          <c:tx>
            <c:strRef>
              <c:f>Feuil1!$B$1</c:f>
              <c:strCache>
                <c:ptCount val="1"/>
                <c:pt idx="0">
                  <c:v>Colonne1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62-4EA2-BFB4-EF184B183F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62-4EA2-BFB4-EF184B183FA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362-4EA2-BFB4-EF184B183FA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362-4EA2-BFB4-EF184B183FA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93A4-4799-8368-A46A29F50FCB}"/>
              </c:ext>
            </c:extLst>
          </c:dPt>
          <c:cat>
            <c:strRef>
              <c:f>Feuil1!$A$2:$A$6</c:f>
              <c:strCache>
                <c:ptCount val="5"/>
                <c:pt idx="0">
                  <c:v>DSDP</c:v>
                </c:pt>
                <c:pt idx="1">
                  <c:v>DOS</c:v>
                </c:pt>
                <c:pt idx="2">
                  <c:v>DOMS</c:v>
                </c:pt>
                <c:pt idx="3">
                  <c:v>DSN</c:v>
                </c:pt>
                <c:pt idx="4">
                  <c:v>DD</c:v>
                </c:pt>
              </c:strCache>
            </c:strRef>
          </c:cat>
          <c:val>
            <c:numRef>
              <c:f>Feuil1!$B$2:$B$6</c:f>
              <c:numCache>
                <c:formatCode>General</c:formatCode>
                <c:ptCount val="5"/>
                <c:pt idx="0">
                  <c:v>2</c:v>
                </c:pt>
                <c:pt idx="1">
                  <c:v>2</c:v>
                </c:pt>
                <c:pt idx="2">
                  <c:v>2</c:v>
                </c:pt>
                <c:pt idx="3">
                  <c:v>2</c:v>
                </c:pt>
                <c:pt idx="4">
                  <c:v>2</c:v>
                </c:pt>
              </c:numCache>
            </c:numRef>
          </c:val>
          <c:extLst>
            <c:ext xmlns:c16="http://schemas.microsoft.com/office/drawing/2014/chart" uri="{C3380CC4-5D6E-409C-BE32-E72D297353CC}">
              <c16:uniqueId val="{00000000-93A4-4799-8368-A46A29F50F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40710855104058E-2"/>
          <c:y val="2.7514558884701196E-2"/>
          <c:w val="0.97111857828979187"/>
          <c:h val="0.68222692614867986"/>
        </c:manualLayout>
      </c:layout>
      <c:barChart>
        <c:barDir val="col"/>
        <c:grouping val="percentStacked"/>
        <c:varyColors val="0"/>
        <c:ser>
          <c:idx val="0"/>
          <c:order val="0"/>
          <c:tx>
            <c:strRef>
              <c:f>TP!$B$662</c:f>
              <c:strCache>
                <c:ptCount val="1"/>
                <c:pt idx="0">
                  <c:v>Non réponse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TP!$A$663:$A$670</c:f>
              <c:strCache>
                <c:ptCount val="8"/>
                <c:pt idx="0">
                  <c:v>Il existe une équité d’accès au diagnostic et à la prise en charge sur le territoire PACA</c:v>
                </c:pt>
                <c:pt idx="1">
                  <c:v>Les parcours sont fluides et sans ruptures dans le suivi et la prise en charge</c:v>
                </c:pt>
                <c:pt idx="2">
                  <c:v>Les étapes du parcours des enfants de 7-18 ans avec TSLA / TDAH sont claires</c:v>
                </c:pt>
                <c:pt idx="3">
                  <c:v>Les familles sont bien informées concernant le parcours de leur enfant</c:v>
                </c:pt>
                <c:pt idx="4">
                  <c:v>Chacun des acteurs a facilement accès à une information adaptée concernant les TSLA / TDAH</c:v>
                </c:pt>
                <c:pt idx="5">
                  <c:v>Les différents acteurs intervenant autour de l’enfant articulent leurs interventions</c:v>
                </c:pt>
                <c:pt idx="6">
                  <c:v>Les différents professionnels échangent entre eux les informations utiles au suivi de l’enfant</c:v>
                </c:pt>
                <c:pt idx="7">
                  <c:v>Le rôle de chaque acteur est clairement défini et lisible</c:v>
                </c:pt>
              </c:strCache>
            </c:strRef>
          </c:cat>
          <c:val>
            <c:numRef>
              <c:f>TP!$B$663:$B$670</c:f>
              <c:numCache>
                <c:formatCode>0%</c:formatCode>
                <c:ptCount val="8"/>
                <c:pt idx="0">
                  <c:v>3.4000000000000002E-2</c:v>
                </c:pt>
                <c:pt idx="1">
                  <c:v>2.9000000000000001E-2</c:v>
                </c:pt>
                <c:pt idx="2">
                  <c:v>3.9E-2</c:v>
                </c:pt>
                <c:pt idx="3">
                  <c:v>1.4999999999999999E-2</c:v>
                </c:pt>
                <c:pt idx="4">
                  <c:v>2.9000000000000001E-2</c:v>
                </c:pt>
                <c:pt idx="5">
                  <c:v>1.4999999999999999E-2</c:v>
                </c:pt>
                <c:pt idx="6">
                  <c:v>1.4999999999999999E-2</c:v>
                </c:pt>
                <c:pt idx="7">
                  <c:v>1.4999999999999999E-2</c:v>
                </c:pt>
              </c:numCache>
            </c:numRef>
          </c:val>
          <c:extLst>
            <c:ext xmlns:c16="http://schemas.microsoft.com/office/drawing/2014/chart" uri="{C3380CC4-5D6E-409C-BE32-E72D297353CC}">
              <c16:uniqueId val="{00000000-B449-44E5-95B5-B85940EA3775}"/>
            </c:ext>
          </c:extLst>
        </c:ser>
        <c:ser>
          <c:idx val="1"/>
          <c:order val="1"/>
          <c:tx>
            <c:strRef>
              <c:f>TP!$C$662</c:f>
              <c:strCache>
                <c:ptCount val="1"/>
                <c:pt idx="0">
                  <c:v>Pas du tout d'accord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TP!$A$663:$A$670</c:f>
              <c:strCache>
                <c:ptCount val="8"/>
                <c:pt idx="0">
                  <c:v>Il existe une équité d’accès au diagnostic et à la prise en charge sur le territoire PACA</c:v>
                </c:pt>
                <c:pt idx="1">
                  <c:v>Les parcours sont fluides et sans ruptures dans le suivi et la prise en charge</c:v>
                </c:pt>
                <c:pt idx="2">
                  <c:v>Les étapes du parcours des enfants de 7-18 ans avec TSLA / TDAH sont claires</c:v>
                </c:pt>
                <c:pt idx="3">
                  <c:v>Les familles sont bien informées concernant le parcours de leur enfant</c:v>
                </c:pt>
                <c:pt idx="4">
                  <c:v>Chacun des acteurs a facilement accès à une information adaptée concernant les TSLA / TDAH</c:v>
                </c:pt>
                <c:pt idx="5">
                  <c:v>Les différents acteurs intervenant autour de l’enfant articulent leurs interventions</c:v>
                </c:pt>
                <c:pt idx="6">
                  <c:v>Les différents professionnels échangent entre eux les informations utiles au suivi de l’enfant</c:v>
                </c:pt>
                <c:pt idx="7">
                  <c:v>Le rôle de chaque acteur est clairement défini et lisible</c:v>
                </c:pt>
              </c:strCache>
            </c:strRef>
          </c:cat>
          <c:val>
            <c:numRef>
              <c:f>TP!$C$663:$C$670</c:f>
              <c:numCache>
                <c:formatCode>0%</c:formatCode>
                <c:ptCount val="8"/>
                <c:pt idx="0">
                  <c:v>0.41699999999999998</c:v>
                </c:pt>
                <c:pt idx="1">
                  <c:v>0.26</c:v>
                </c:pt>
                <c:pt idx="2">
                  <c:v>0.14199999999999999</c:v>
                </c:pt>
                <c:pt idx="3">
                  <c:v>0.18099999999999999</c:v>
                </c:pt>
                <c:pt idx="4">
                  <c:v>0.11799999999999999</c:v>
                </c:pt>
                <c:pt idx="5">
                  <c:v>8.7999999999999995E-2</c:v>
                </c:pt>
                <c:pt idx="6">
                  <c:v>5.3999999999999999E-2</c:v>
                </c:pt>
                <c:pt idx="7">
                  <c:v>4.9000000000000002E-2</c:v>
                </c:pt>
              </c:numCache>
            </c:numRef>
          </c:val>
          <c:extLst>
            <c:ext xmlns:c16="http://schemas.microsoft.com/office/drawing/2014/chart" uri="{C3380CC4-5D6E-409C-BE32-E72D297353CC}">
              <c16:uniqueId val="{00000001-B449-44E5-95B5-B85940EA3775}"/>
            </c:ext>
          </c:extLst>
        </c:ser>
        <c:ser>
          <c:idx val="2"/>
          <c:order val="2"/>
          <c:tx>
            <c:strRef>
              <c:f>TP!$D$662</c:f>
              <c:strCache>
                <c:ptCount val="1"/>
                <c:pt idx="0">
                  <c:v>Plutôt pas d'accord</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TP!$A$663:$A$670</c:f>
              <c:strCache>
                <c:ptCount val="8"/>
                <c:pt idx="0">
                  <c:v>Il existe une équité d’accès au diagnostic et à la prise en charge sur le territoire PACA</c:v>
                </c:pt>
                <c:pt idx="1">
                  <c:v>Les parcours sont fluides et sans ruptures dans le suivi et la prise en charge</c:v>
                </c:pt>
                <c:pt idx="2">
                  <c:v>Les étapes du parcours des enfants de 7-18 ans avec TSLA / TDAH sont claires</c:v>
                </c:pt>
                <c:pt idx="3">
                  <c:v>Les familles sont bien informées concernant le parcours de leur enfant</c:v>
                </c:pt>
                <c:pt idx="4">
                  <c:v>Chacun des acteurs a facilement accès à une information adaptée concernant les TSLA / TDAH</c:v>
                </c:pt>
                <c:pt idx="5">
                  <c:v>Les différents acteurs intervenant autour de l’enfant articulent leurs interventions</c:v>
                </c:pt>
                <c:pt idx="6">
                  <c:v>Les différents professionnels échangent entre eux les informations utiles au suivi de l’enfant</c:v>
                </c:pt>
                <c:pt idx="7">
                  <c:v>Le rôle de chaque acteur est clairement défini et lisible</c:v>
                </c:pt>
              </c:strCache>
            </c:strRef>
          </c:cat>
          <c:val>
            <c:numRef>
              <c:f>TP!$D$663:$D$670</c:f>
              <c:numCache>
                <c:formatCode>0%</c:formatCode>
                <c:ptCount val="8"/>
                <c:pt idx="0">
                  <c:v>0.41699999999999998</c:v>
                </c:pt>
                <c:pt idx="1">
                  <c:v>0.57399999999999995</c:v>
                </c:pt>
                <c:pt idx="2">
                  <c:v>0.57799999999999996</c:v>
                </c:pt>
                <c:pt idx="3">
                  <c:v>0.49</c:v>
                </c:pt>
                <c:pt idx="4">
                  <c:v>0.495</c:v>
                </c:pt>
                <c:pt idx="5">
                  <c:v>0.43099999999999999</c:v>
                </c:pt>
                <c:pt idx="6">
                  <c:v>0.41699999999999998</c:v>
                </c:pt>
                <c:pt idx="7">
                  <c:v>0.38700000000000001</c:v>
                </c:pt>
              </c:numCache>
            </c:numRef>
          </c:val>
          <c:extLst>
            <c:ext xmlns:c16="http://schemas.microsoft.com/office/drawing/2014/chart" uri="{C3380CC4-5D6E-409C-BE32-E72D297353CC}">
              <c16:uniqueId val="{00000002-B449-44E5-95B5-B85940EA3775}"/>
            </c:ext>
          </c:extLst>
        </c:ser>
        <c:ser>
          <c:idx val="3"/>
          <c:order val="3"/>
          <c:tx>
            <c:strRef>
              <c:f>TP!$E$662</c:f>
              <c:strCache>
                <c:ptCount val="1"/>
                <c:pt idx="0">
                  <c:v>Plutôt d'accord</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TP!$A$663:$A$670</c:f>
              <c:strCache>
                <c:ptCount val="8"/>
                <c:pt idx="0">
                  <c:v>Il existe une équité d’accès au diagnostic et à la prise en charge sur le territoire PACA</c:v>
                </c:pt>
                <c:pt idx="1">
                  <c:v>Les parcours sont fluides et sans ruptures dans le suivi et la prise en charge</c:v>
                </c:pt>
                <c:pt idx="2">
                  <c:v>Les étapes du parcours des enfants de 7-18 ans avec TSLA / TDAH sont claires</c:v>
                </c:pt>
                <c:pt idx="3">
                  <c:v>Les familles sont bien informées concernant le parcours de leur enfant</c:v>
                </c:pt>
                <c:pt idx="4">
                  <c:v>Chacun des acteurs a facilement accès à une information adaptée concernant les TSLA / TDAH</c:v>
                </c:pt>
                <c:pt idx="5">
                  <c:v>Les différents acteurs intervenant autour de l’enfant articulent leurs interventions</c:v>
                </c:pt>
                <c:pt idx="6">
                  <c:v>Les différents professionnels échangent entre eux les informations utiles au suivi de l’enfant</c:v>
                </c:pt>
                <c:pt idx="7">
                  <c:v>Le rôle de chaque acteur est clairement défini et lisible</c:v>
                </c:pt>
              </c:strCache>
            </c:strRef>
          </c:cat>
          <c:val>
            <c:numRef>
              <c:f>TP!$E$663:$E$670</c:f>
              <c:numCache>
                <c:formatCode>0%</c:formatCode>
                <c:ptCount val="8"/>
                <c:pt idx="0">
                  <c:v>0.113</c:v>
                </c:pt>
                <c:pt idx="1">
                  <c:v>0.123</c:v>
                </c:pt>
                <c:pt idx="2">
                  <c:v>0.216</c:v>
                </c:pt>
                <c:pt idx="3">
                  <c:v>0.28899999999999998</c:v>
                </c:pt>
                <c:pt idx="4">
                  <c:v>0.34300000000000003</c:v>
                </c:pt>
                <c:pt idx="5">
                  <c:v>0.45100000000000001</c:v>
                </c:pt>
                <c:pt idx="6">
                  <c:v>0.47099999999999997</c:v>
                </c:pt>
                <c:pt idx="7">
                  <c:v>0.51</c:v>
                </c:pt>
              </c:numCache>
            </c:numRef>
          </c:val>
          <c:extLst>
            <c:ext xmlns:c16="http://schemas.microsoft.com/office/drawing/2014/chart" uri="{C3380CC4-5D6E-409C-BE32-E72D297353CC}">
              <c16:uniqueId val="{00000003-B449-44E5-95B5-B85940EA3775}"/>
            </c:ext>
          </c:extLst>
        </c:ser>
        <c:ser>
          <c:idx val="4"/>
          <c:order val="4"/>
          <c:tx>
            <c:strRef>
              <c:f>TP!$F$662</c:f>
              <c:strCache>
                <c:ptCount val="1"/>
                <c:pt idx="0">
                  <c:v>Tout à fait d'accord</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TP!$A$663:$A$670</c:f>
              <c:strCache>
                <c:ptCount val="8"/>
                <c:pt idx="0">
                  <c:v>Il existe une équité d’accès au diagnostic et à la prise en charge sur le territoire PACA</c:v>
                </c:pt>
                <c:pt idx="1">
                  <c:v>Les parcours sont fluides et sans ruptures dans le suivi et la prise en charge</c:v>
                </c:pt>
                <c:pt idx="2">
                  <c:v>Les étapes du parcours des enfants de 7-18 ans avec TSLA / TDAH sont claires</c:v>
                </c:pt>
                <c:pt idx="3">
                  <c:v>Les familles sont bien informées concernant le parcours de leur enfant</c:v>
                </c:pt>
                <c:pt idx="4">
                  <c:v>Chacun des acteurs a facilement accès à une information adaptée concernant les TSLA / TDAH</c:v>
                </c:pt>
                <c:pt idx="5">
                  <c:v>Les différents acteurs intervenant autour de l’enfant articulent leurs interventions</c:v>
                </c:pt>
                <c:pt idx="6">
                  <c:v>Les différents professionnels échangent entre eux les informations utiles au suivi de l’enfant</c:v>
                </c:pt>
                <c:pt idx="7">
                  <c:v>Le rôle de chaque acteur est clairement défini et lisible</c:v>
                </c:pt>
              </c:strCache>
            </c:strRef>
          </c:cat>
          <c:val>
            <c:numRef>
              <c:f>TP!$F$663:$F$670</c:f>
              <c:numCache>
                <c:formatCode>0%</c:formatCode>
                <c:ptCount val="8"/>
                <c:pt idx="0">
                  <c:v>0.02</c:v>
                </c:pt>
                <c:pt idx="1">
                  <c:v>1.4999999999999999E-2</c:v>
                </c:pt>
                <c:pt idx="2">
                  <c:v>2.5000000000000001E-2</c:v>
                </c:pt>
                <c:pt idx="3">
                  <c:v>2.5000000000000001E-2</c:v>
                </c:pt>
                <c:pt idx="4">
                  <c:v>1.4999999999999999E-2</c:v>
                </c:pt>
                <c:pt idx="5">
                  <c:v>1.4999999999999999E-2</c:v>
                </c:pt>
                <c:pt idx="6">
                  <c:v>4.3999999999999997E-2</c:v>
                </c:pt>
                <c:pt idx="7">
                  <c:v>3.9E-2</c:v>
                </c:pt>
              </c:numCache>
            </c:numRef>
          </c:val>
          <c:extLst>
            <c:ext xmlns:c16="http://schemas.microsoft.com/office/drawing/2014/chart" uri="{C3380CC4-5D6E-409C-BE32-E72D297353CC}">
              <c16:uniqueId val="{00000004-B449-44E5-95B5-B85940EA3775}"/>
            </c:ext>
          </c:extLst>
        </c:ser>
        <c:dLbls>
          <c:dLblPos val="ctr"/>
          <c:showLegendKey val="0"/>
          <c:showVal val="1"/>
          <c:showCatName val="0"/>
          <c:showSerName val="0"/>
          <c:showPercent val="0"/>
          <c:showBubbleSize val="0"/>
        </c:dLbls>
        <c:gapWidth val="150"/>
        <c:overlap val="100"/>
        <c:axId val="2113169231"/>
        <c:axId val="2113174031"/>
      </c:barChart>
      <c:catAx>
        <c:axId val="2113169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113174031"/>
        <c:crosses val="autoZero"/>
        <c:auto val="1"/>
        <c:lblAlgn val="ctr"/>
        <c:lblOffset val="100"/>
        <c:noMultiLvlLbl val="0"/>
      </c:catAx>
      <c:valAx>
        <c:axId val="2113174031"/>
        <c:scaling>
          <c:orientation val="minMax"/>
        </c:scaling>
        <c:delete val="1"/>
        <c:axPos val="l"/>
        <c:numFmt formatCode="0%" sourceLinked="1"/>
        <c:majorTickMark val="none"/>
        <c:minorTickMark val="none"/>
        <c:tickLblPos val="nextTo"/>
        <c:crossAx val="2113169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solidFill>
        <a:schemeClr val="bg1">
          <a:lumMod val="85000"/>
        </a:schemeClr>
      </a:solidFill>
    </a:ln>
    <a:effectLst/>
  </c:spPr>
  <c:txPr>
    <a:bodyPr/>
    <a:lstStyle/>
    <a:p>
      <a:pPr>
        <a:defRPr>
          <a:latin typeface="Arial" panose="020B0604020202020204" pitchFamily="34" charset="0"/>
          <a:cs typeface="Arial" panose="020B060402020202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3260D3-A7F6-438F-A5DF-57833A69FEB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fr-FR"/>
        </a:p>
      </dgm:t>
    </dgm:pt>
    <dgm:pt modelId="{73E9589F-AFDA-44A5-B757-41400067A939}">
      <dgm:prSet phldrT="[Texte]" custT="1"/>
      <dgm:spPr/>
      <dgm:t>
        <a:bodyPr/>
        <a:lstStyle/>
        <a:p>
          <a:r>
            <a:rPr lang="fr-FR" sz="1200" b="1" dirty="0"/>
            <a:t>Repérage précoce TND </a:t>
          </a:r>
        </a:p>
      </dgm:t>
    </dgm:pt>
    <dgm:pt modelId="{A4731E98-95C5-4762-81F4-1B969558716E}" type="parTrans" cxnId="{6C832876-67B3-4B33-B556-C256D390E5C5}">
      <dgm:prSet/>
      <dgm:spPr/>
      <dgm:t>
        <a:bodyPr/>
        <a:lstStyle/>
        <a:p>
          <a:endParaRPr lang="fr-FR"/>
        </a:p>
      </dgm:t>
    </dgm:pt>
    <dgm:pt modelId="{B6BC72E0-9143-4600-9EE4-746E9009B0CE}" type="sibTrans" cxnId="{6C832876-67B3-4B33-B556-C256D390E5C5}">
      <dgm:prSet/>
      <dgm:spPr/>
      <dgm:t>
        <a:bodyPr/>
        <a:lstStyle/>
        <a:p>
          <a:endParaRPr lang="fr-FR"/>
        </a:p>
      </dgm:t>
    </dgm:pt>
    <dgm:pt modelId="{E0A22AE9-ACBE-4B55-AEAD-160BCE10868B}">
      <dgm:prSet phldrT="[Texte]" custT="1"/>
      <dgm:spPr/>
      <dgm:t>
        <a:bodyPr/>
        <a:lstStyle/>
        <a:p>
          <a:r>
            <a:rPr lang="fr-FR" sz="1200" b="1" dirty="0"/>
            <a:t>Prise</a:t>
          </a:r>
          <a:r>
            <a:rPr lang="fr-FR" sz="1200" b="1" baseline="0" dirty="0"/>
            <a:t> en charge</a:t>
          </a:r>
          <a:endParaRPr lang="fr-FR" sz="1200" b="1" dirty="0"/>
        </a:p>
      </dgm:t>
    </dgm:pt>
    <dgm:pt modelId="{8E4539A7-96C8-42FF-B520-917CA1054AD8}" type="parTrans" cxnId="{9E65652A-EC57-4D33-994E-87DF299A71A4}">
      <dgm:prSet/>
      <dgm:spPr/>
      <dgm:t>
        <a:bodyPr/>
        <a:lstStyle/>
        <a:p>
          <a:endParaRPr lang="fr-FR"/>
        </a:p>
      </dgm:t>
    </dgm:pt>
    <dgm:pt modelId="{9BE96E74-46F4-445D-9049-328658231178}" type="sibTrans" cxnId="{9E65652A-EC57-4D33-994E-87DF299A71A4}">
      <dgm:prSet/>
      <dgm:spPr/>
      <dgm:t>
        <a:bodyPr/>
        <a:lstStyle/>
        <a:p>
          <a:endParaRPr lang="fr-FR"/>
        </a:p>
      </dgm:t>
    </dgm:pt>
    <dgm:pt modelId="{143CDDE3-B4D8-4AF3-9C27-4D4D773BEB59}">
      <dgm:prSet phldrT="[Texte]" custT="1"/>
      <dgm:spPr/>
      <dgm:t>
        <a:bodyPr/>
        <a:lstStyle/>
        <a:p>
          <a:r>
            <a:rPr lang="fr-FR" sz="1200" b="1" dirty="0"/>
            <a:t>Appui</a:t>
          </a:r>
          <a:r>
            <a:rPr lang="fr-FR" sz="1200" b="1" baseline="0" dirty="0"/>
            <a:t> pec et coordination</a:t>
          </a:r>
          <a:endParaRPr lang="fr-FR" sz="1200" b="1" dirty="0"/>
        </a:p>
      </dgm:t>
    </dgm:pt>
    <dgm:pt modelId="{EC04CAB7-9CF8-4B19-94A8-99ACDFB8B521}" type="parTrans" cxnId="{ADCB08E9-19DF-417E-BE05-3BFF3E3C980B}">
      <dgm:prSet/>
      <dgm:spPr/>
      <dgm:t>
        <a:bodyPr/>
        <a:lstStyle/>
        <a:p>
          <a:endParaRPr lang="fr-FR"/>
        </a:p>
      </dgm:t>
    </dgm:pt>
    <dgm:pt modelId="{062D74A5-40FD-4CA2-9FD2-A6DE86A479F9}" type="sibTrans" cxnId="{ADCB08E9-19DF-417E-BE05-3BFF3E3C980B}">
      <dgm:prSet/>
      <dgm:spPr/>
      <dgm:t>
        <a:bodyPr/>
        <a:lstStyle/>
        <a:p>
          <a:endParaRPr lang="fr-FR"/>
        </a:p>
      </dgm:t>
    </dgm:pt>
    <dgm:pt modelId="{9BAE55F8-9F5F-45A1-975D-DE499DBDAC99}">
      <dgm:prSet phldrT="[Texte]" custT="1"/>
      <dgm:spPr/>
      <dgm:t>
        <a:bodyPr/>
        <a:lstStyle/>
        <a:p>
          <a:r>
            <a:rPr lang="fr-FR" sz="1400" dirty="0"/>
            <a:t>Familles, acteurs petite enfance, PMI, médecins libéraux, autres professionnels de santé</a:t>
          </a:r>
        </a:p>
      </dgm:t>
    </dgm:pt>
    <dgm:pt modelId="{FC4A0DDA-C5DA-4799-AE42-DAC08B780C50}" type="parTrans" cxnId="{2F744839-C1B8-46FF-A92B-5706F534EBEA}">
      <dgm:prSet/>
      <dgm:spPr/>
      <dgm:t>
        <a:bodyPr/>
        <a:lstStyle/>
        <a:p>
          <a:endParaRPr lang="fr-FR"/>
        </a:p>
      </dgm:t>
    </dgm:pt>
    <dgm:pt modelId="{EDAD33AC-3A3E-4FEA-856C-0CEE149DE9A3}" type="sibTrans" cxnId="{2F744839-C1B8-46FF-A92B-5706F534EBEA}">
      <dgm:prSet/>
      <dgm:spPr/>
      <dgm:t>
        <a:bodyPr/>
        <a:lstStyle/>
        <a:p>
          <a:endParaRPr lang="fr-FR"/>
        </a:p>
      </dgm:t>
    </dgm:pt>
    <dgm:pt modelId="{0B2ABAF0-35D0-48BD-8DB5-F26C1C0A9D62}">
      <dgm:prSet phldrT="[Texte]" custT="1"/>
      <dgm:spPr/>
      <dgm:t>
        <a:bodyPr/>
        <a:lstStyle/>
        <a:p>
          <a:r>
            <a:rPr lang="fr-FR" sz="1400" dirty="0"/>
            <a:t>PS libéraux, PS hospitaliers,</a:t>
          </a:r>
          <a:r>
            <a:rPr lang="fr-FR" sz="1400" baseline="0" dirty="0"/>
            <a:t> CAMPS, CMP, CMPP, structures médico-sociales</a:t>
          </a:r>
          <a:endParaRPr lang="fr-FR" sz="1400" dirty="0"/>
        </a:p>
      </dgm:t>
    </dgm:pt>
    <dgm:pt modelId="{CE0BD3FE-D97F-4FF9-91C8-8A877D0CE068}" type="parTrans" cxnId="{54C7136D-DC03-43A8-94AD-D5785E37E991}">
      <dgm:prSet/>
      <dgm:spPr/>
      <dgm:t>
        <a:bodyPr/>
        <a:lstStyle/>
        <a:p>
          <a:endParaRPr lang="fr-FR"/>
        </a:p>
      </dgm:t>
    </dgm:pt>
    <dgm:pt modelId="{8D17D98E-ECE6-4686-94EA-63D4EB4B5A03}" type="sibTrans" cxnId="{54C7136D-DC03-43A8-94AD-D5785E37E991}">
      <dgm:prSet/>
      <dgm:spPr/>
      <dgm:t>
        <a:bodyPr/>
        <a:lstStyle/>
        <a:p>
          <a:endParaRPr lang="fr-FR"/>
        </a:p>
      </dgm:t>
    </dgm:pt>
    <dgm:pt modelId="{28DB802E-9E2B-4E8B-ACBE-0DA55B22DD05}">
      <dgm:prSet phldrT="[Texte]" custT="1"/>
      <dgm:spPr/>
      <dgm:t>
        <a:bodyPr/>
        <a:lstStyle/>
        <a:p>
          <a:r>
            <a:rPr lang="fr-FR" sz="1400" kern="1200" dirty="0"/>
            <a:t>PCO</a:t>
          </a:r>
        </a:p>
      </dgm:t>
    </dgm:pt>
    <dgm:pt modelId="{1041E3AE-1BB0-4BE1-8F37-F04AADD9A033}" type="parTrans" cxnId="{958A3676-90B5-4441-9EDE-A65D64B44678}">
      <dgm:prSet/>
      <dgm:spPr/>
      <dgm:t>
        <a:bodyPr/>
        <a:lstStyle/>
        <a:p>
          <a:endParaRPr lang="fr-FR"/>
        </a:p>
      </dgm:t>
    </dgm:pt>
    <dgm:pt modelId="{528D6045-B7BA-4289-9525-B643DF90B322}" type="sibTrans" cxnId="{958A3676-90B5-4441-9EDE-A65D64B44678}">
      <dgm:prSet/>
      <dgm:spPr/>
      <dgm:t>
        <a:bodyPr/>
        <a:lstStyle/>
        <a:p>
          <a:endParaRPr lang="fr-FR"/>
        </a:p>
      </dgm:t>
    </dgm:pt>
    <dgm:pt modelId="{8D3B65CB-F3EA-40F6-A8E2-A448C46FD899}">
      <dgm:prSet phldrT="[Texte]"/>
      <dgm:spPr/>
      <dgm:t>
        <a:bodyPr/>
        <a:lstStyle/>
        <a:p>
          <a:r>
            <a:rPr lang="fr-FR" b="1" dirty="0"/>
            <a:t>Centres</a:t>
          </a:r>
          <a:r>
            <a:rPr lang="fr-FR" b="1" baseline="0" dirty="0"/>
            <a:t> de référence</a:t>
          </a:r>
          <a:endParaRPr lang="fr-FR" b="1" dirty="0"/>
        </a:p>
      </dgm:t>
    </dgm:pt>
    <dgm:pt modelId="{AACF9050-CE5C-4AA7-A446-E77B00136801}" type="parTrans" cxnId="{E4AC8873-12EF-4EEC-9DAA-955B57A637AE}">
      <dgm:prSet/>
      <dgm:spPr/>
      <dgm:t>
        <a:bodyPr/>
        <a:lstStyle/>
        <a:p>
          <a:endParaRPr lang="fr-FR"/>
        </a:p>
      </dgm:t>
    </dgm:pt>
    <dgm:pt modelId="{A2A6B756-65EB-4A76-8144-056ED409519B}" type="sibTrans" cxnId="{E4AC8873-12EF-4EEC-9DAA-955B57A637AE}">
      <dgm:prSet/>
      <dgm:spPr/>
      <dgm:t>
        <a:bodyPr/>
        <a:lstStyle/>
        <a:p>
          <a:endParaRPr lang="fr-FR"/>
        </a:p>
      </dgm:t>
    </dgm:pt>
    <dgm:pt modelId="{3300D32F-0D6E-4758-9803-D3E90698CE85}">
      <dgm:prSet phldrT="[Texte]" custT="1"/>
      <dgm:spPr/>
      <dgm:t>
        <a:bodyPr/>
        <a:lstStyle/>
        <a:p>
          <a:r>
            <a:rPr lang="fr-FR" sz="1400" b="0" dirty="0"/>
            <a:t>1 CRA avec 2 antennes</a:t>
          </a:r>
        </a:p>
      </dgm:t>
    </dgm:pt>
    <dgm:pt modelId="{8959DAE6-C6D4-4908-9CE9-DE674B2D61B6}" type="parTrans" cxnId="{B14004BE-4186-4431-A31B-E2642297ADBB}">
      <dgm:prSet/>
      <dgm:spPr/>
      <dgm:t>
        <a:bodyPr/>
        <a:lstStyle/>
        <a:p>
          <a:endParaRPr lang="fr-FR"/>
        </a:p>
      </dgm:t>
    </dgm:pt>
    <dgm:pt modelId="{8EE16A5C-7FC8-47B7-9F50-8E72D2B29A48}" type="sibTrans" cxnId="{B14004BE-4186-4431-A31B-E2642297ADBB}">
      <dgm:prSet/>
      <dgm:spPr/>
      <dgm:t>
        <a:bodyPr/>
        <a:lstStyle/>
        <a:p>
          <a:endParaRPr lang="fr-FR"/>
        </a:p>
      </dgm:t>
    </dgm:pt>
    <dgm:pt modelId="{1D1CB1F3-FB7F-496D-8557-35548055A127}">
      <dgm:prSet phldrT="[Texte]" custT="1"/>
      <dgm:spPr/>
      <dgm:t>
        <a:bodyPr/>
        <a:lstStyle/>
        <a:p>
          <a:r>
            <a:rPr lang="fr-FR" sz="1400" b="0" dirty="0"/>
            <a:t>2 CRTLA (Marseille, Nice)</a:t>
          </a:r>
        </a:p>
      </dgm:t>
    </dgm:pt>
    <dgm:pt modelId="{DE098156-2343-464F-8C81-87E8AA0EDC39}" type="parTrans" cxnId="{006F8CFB-5CCB-4256-A746-99C6B31012C7}">
      <dgm:prSet/>
      <dgm:spPr/>
      <dgm:t>
        <a:bodyPr/>
        <a:lstStyle/>
        <a:p>
          <a:endParaRPr lang="fr-FR"/>
        </a:p>
      </dgm:t>
    </dgm:pt>
    <dgm:pt modelId="{30DE804E-DFE9-4162-8E77-F94210211B39}" type="sibTrans" cxnId="{006F8CFB-5CCB-4256-A746-99C6B31012C7}">
      <dgm:prSet/>
      <dgm:spPr/>
      <dgm:t>
        <a:bodyPr/>
        <a:lstStyle/>
        <a:p>
          <a:endParaRPr lang="fr-FR"/>
        </a:p>
      </dgm:t>
    </dgm:pt>
    <dgm:pt modelId="{F61DC8D8-65CD-4B1B-9A54-958EEF5E4A3E}">
      <dgm:prSet phldrT="[Texte]" custT="1"/>
      <dgm:spPr/>
      <dgm:t>
        <a:bodyPr/>
        <a:lstStyle/>
        <a:p>
          <a:r>
            <a:rPr lang="fr-FR" sz="1400" b="0" dirty="0"/>
            <a:t>1 CRTDAH en cours de création avec 2 sites</a:t>
          </a:r>
        </a:p>
      </dgm:t>
    </dgm:pt>
    <dgm:pt modelId="{88335C3B-5ACC-4708-8CB4-EDD5D48E357E}" type="parTrans" cxnId="{C763AEEE-F27E-4C62-836C-E2EC9E2A8858}">
      <dgm:prSet/>
      <dgm:spPr/>
      <dgm:t>
        <a:bodyPr/>
        <a:lstStyle/>
        <a:p>
          <a:endParaRPr lang="fr-FR"/>
        </a:p>
      </dgm:t>
    </dgm:pt>
    <dgm:pt modelId="{65962F07-5D27-4895-9E75-9ED80C39C757}" type="sibTrans" cxnId="{C763AEEE-F27E-4C62-836C-E2EC9E2A8858}">
      <dgm:prSet/>
      <dgm:spPr/>
      <dgm:t>
        <a:bodyPr/>
        <a:lstStyle/>
        <a:p>
          <a:endParaRPr lang="fr-FR"/>
        </a:p>
      </dgm:t>
    </dgm:pt>
    <dgm:pt modelId="{15BFE697-DD98-4B99-9E09-A41440628BE9}">
      <dgm:prSet phldrT="[Texte]" custT="1"/>
      <dgm:spPr/>
      <dgm:t>
        <a:bodyPr/>
        <a:lstStyle/>
        <a:p>
          <a:r>
            <a:rPr lang="fr-FR" sz="1400" kern="1200" baseline="0" dirty="0"/>
            <a:t>Dispositif régional d’appui à la coordination </a:t>
          </a:r>
          <a:r>
            <a:rPr lang="fr-FR" sz="1400" kern="1200" dirty="0" err="1">
              <a:latin typeface="Arial Regular"/>
              <a:ea typeface="+mn-ea"/>
              <a:cs typeface="+mn-cs"/>
            </a:rPr>
            <a:t>Résodys</a:t>
          </a:r>
          <a:r>
            <a:rPr lang="fr-FR" sz="1400" kern="1200" baseline="0" dirty="0"/>
            <a:t> </a:t>
          </a:r>
          <a:endParaRPr lang="fr-FR" sz="1400" kern="1200" dirty="0"/>
        </a:p>
      </dgm:t>
    </dgm:pt>
    <dgm:pt modelId="{844F21D9-8F4C-462B-BA90-07BDD461325A}" type="parTrans" cxnId="{D8564DA7-2423-44E0-A69B-0693C857E190}">
      <dgm:prSet/>
      <dgm:spPr/>
      <dgm:t>
        <a:bodyPr/>
        <a:lstStyle/>
        <a:p>
          <a:endParaRPr lang="fr-FR"/>
        </a:p>
      </dgm:t>
    </dgm:pt>
    <dgm:pt modelId="{6A331E5C-6F2D-4394-804D-56C1A3AEF064}" type="sibTrans" cxnId="{D8564DA7-2423-44E0-A69B-0693C857E190}">
      <dgm:prSet/>
      <dgm:spPr/>
      <dgm:t>
        <a:bodyPr/>
        <a:lstStyle/>
        <a:p>
          <a:endParaRPr lang="fr-FR"/>
        </a:p>
      </dgm:t>
    </dgm:pt>
    <dgm:pt modelId="{844B1A35-ADF2-4F1E-85B9-1A5B8A121D05}" type="pres">
      <dgm:prSet presAssocID="{0F3260D3-A7F6-438F-A5DF-57833A69FEBF}" presName="Name0" presStyleCnt="0">
        <dgm:presLayoutVars>
          <dgm:dir/>
          <dgm:animLvl val="lvl"/>
          <dgm:resizeHandles val="exact"/>
        </dgm:presLayoutVars>
      </dgm:prSet>
      <dgm:spPr/>
    </dgm:pt>
    <dgm:pt modelId="{8FCDE15D-A805-43CB-AB00-3061EB5035A3}" type="pres">
      <dgm:prSet presAssocID="{73E9589F-AFDA-44A5-B757-41400067A939}" presName="linNode" presStyleCnt="0"/>
      <dgm:spPr/>
    </dgm:pt>
    <dgm:pt modelId="{6FCA152E-8B3C-4902-BD87-391265E32716}" type="pres">
      <dgm:prSet presAssocID="{73E9589F-AFDA-44A5-B757-41400067A939}" presName="parentText" presStyleLbl="node1" presStyleIdx="0" presStyleCnt="4" custScaleX="68520" custScaleY="18632" custLinFactNeighborX="-2963" custLinFactNeighborY="-1672">
        <dgm:presLayoutVars>
          <dgm:chMax val="1"/>
          <dgm:bulletEnabled val="1"/>
        </dgm:presLayoutVars>
      </dgm:prSet>
      <dgm:spPr/>
    </dgm:pt>
    <dgm:pt modelId="{2147F1C4-41E5-456A-89B4-342D33C552D0}" type="pres">
      <dgm:prSet presAssocID="{73E9589F-AFDA-44A5-B757-41400067A939}" presName="descendantText" presStyleLbl="alignAccFollowNode1" presStyleIdx="0" presStyleCnt="4" custScaleX="122997" custScaleY="25444" custLinFactNeighborX="68" custLinFactNeighborY="-327">
        <dgm:presLayoutVars>
          <dgm:bulletEnabled val="1"/>
        </dgm:presLayoutVars>
      </dgm:prSet>
      <dgm:spPr/>
    </dgm:pt>
    <dgm:pt modelId="{8817708E-DDF0-4100-9F4D-4063BE1214B8}" type="pres">
      <dgm:prSet presAssocID="{B6BC72E0-9143-4600-9EE4-746E9009B0CE}" presName="sp" presStyleCnt="0"/>
      <dgm:spPr/>
    </dgm:pt>
    <dgm:pt modelId="{D6D64EF4-0C16-4FEE-B957-70C35ABBD7BA}" type="pres">
      <dgm:prSet presAssocID="{E0A22AE9-ACBE-4B55-AEAD-160BCE10868B}" presName="linNode" presStyleCnt="0"/>
      <dgm:spPr/>
    </dgm:pt>
    <dgm:pt modelId="{ECA52899-4195-49C4-A6F0-138185C9E2B3}" type="pres">
      <dgm:prSet presAssocID="{E0A22AE9-ACBE-4B55-AEAD-160BCE10868B}" presName="parentText" presStyleLbl="node1" presStyleIdx="1" presStyleCnt="4" custScaleX="55722" custScaleY="12732" custLinFactNeighborX="-369" custLinFactNeighborY="-3110">
        <dgm:presLayoutVars>
          <dgm:chMax val="1"/>
          <dgm:bulletEnabled val="1"/>
        </dgm:presLayoutVars>
      </dgm:prSet>
      <dgm:spPr/>
    </dgm:pt>
    <dgm:pt modelId="{66B2D519-F8F8-4471-B98F-CF706F91227B}" type="pres">
      <dgm:prSet presAssocID="{E0A22AE9-ACBE-4B55-AEAD-160BCE10868B}" presName="descendantText" presStyleLbl="alignAccFollowNode1" presStyleIdx="1" presStyleCnt="4" custScaleX="123118" custScaleY="22256" custLinFactNeighborX="-193" custLinFactNeighborY="-2825">
        <dgm:presLayoutVars>
          <dgm:bulletEnabled val="1"/>
        </dgm:presLayoutVars>
      </dgm:prSet>
      <dgm:spPr/>
    </dgm:pt>
    <dgm:pt modelId="{6B12E154-F22A-4FDD-A3FC-55EA678E29A2}" type="pres">
      <dgm:prSet presAssocID="{9BE96E74-46F4-445D-9049-328658231178}" presName="sp" presStyleCnt="0"/>
      <dgm:spPr/>
    </dgm:pt>
    <dgm:pt modelId="{2705AB06-3BC8-4E70-9497-DBEE2C4BF574}" type="pres">
      <dgm:prSet presAssocID="{143CDDE3-B4D8-4AF3-9C27-4D4D773BEB59}" presName="linNode" presStyleCnt="0"/>
      <dgm:spPr/>
    </dgm:pt>
    <dgm:pt modelId="{5D720231-EC0C-43DF-8CA6-D812EF564289}" type="pres">
      <dgm:prSet presAssocID="{143CDDE3-B4D8-4AF3-9C27-4D4D773BEB59}" presName="parentText" presStyleLbl="node1" presStyleIdx="2" presStyleCnt="4" custScaleX="50098" custScaleY="19680" custLinFactNeighborX="-894" custLinFactNeighborY="-3956">
        <dgm:presLayoutVars>
          <dgm:chMax val="1"/>
          <dgm:bulletEnabled val="1"/>
        </dgm:presLayoutVars>
      </dgm:prSet>
      <dgm:spPr/>
    </dgm:pt>
    <dgm:pt modelId="{0C54E09B-21E0-4923-837F-016A779F8791}" type="pres">
      <dgm:prSet presAssocID="{143CDDE3-B4D8-4AF3-9C27-4D4D773BEB59}" presName="descendantText" presStyleLbl="alignAccFollowNode1" presStyleIdx="2" presStyleCnt="4" custScaleX="123118" custScaleY="21336" custLinFactNeighborX="-539" custLinFactNeighborY="-3691">
        <dgm:presLayoutVars>
          <dgm:bulletEnabled val="1"/>
        </dgm:presLayoutVars>
      </dgm:prSet>
      <dgm:spPr/>
    </dgm:pt>
    <dgm:pt modelId="{754A60D0-644F-4FC9-8BBB-3262AE01029D}" type="pres">
      <dgm:prSet presAssocID="{062D74A5-40FD-4CA2-9FD2-A6DE86A479F9}" presName="sp" presStyleCnt="0"/>
      <dgm:spPr/>
    </dgm:pt>
    <dgm:pt modelId="{C2E25056-876A-4DFD-84B5-976657D47D47}" type="pres">
      <dgm:prSet presAssocID="{8D3B65CB-F3EA-40F6-A8E2-A448C46FD899}" presName="linNode" presStyleCnt="0"/>
      <dgm:spPr/>
    </dgm:pt>
    <dgm:pt modelId="{88EF021C-FB55-4856-8C85-8E77365D5AB3}" type="pres">
      <dgm:prSet presAssocID="{8D3B65CB-F3EA-40F6-A8E2-A448C46FD899}" presName="parentText" presStyleLbl="node1" presStyleIdx="3" presStyleCnt="4" custScaleX="104003" custScaleY="16712" custLinFactNeighborX="-894" custLinFactNeighborY="-7983">
        <dgm:presLayoutVars>
          <dgm:chMax val="1"/>
          <dgm:bulletEnabled val="1"/>
        </dgm:presLayoutVars>
      </dgm:prSet>
      <dgm:spPr/>
    </dgm:pt>
    <dgm:pt modelId="{94D9221F-ECA3-49CE-91CE-B6AC9ACAF238}" type="pres">
      <dgm:prSet presAssocID="{8D3B65CB-F3EA-40F6-A8E2-A448C46FD899}" presName="descendantText" presStyleLbl="alignAccFollowNode1" presStyleIdx="3" presStyleCnt="4" custScaleX="240255" custScaleY="28741" custLinFactNeighborX="-1810" custLinFactNeighborY="-7767">
        <dgm:presLayoutVars>
          <dgm:bulletEnabled val="1"/>
        </dgm:presLayoutVars>
      </dgm:prSet>
      <dgm:spPr/>
    </dgm:pt>
  </dgm:ptLst>
  <dgm:cxnLst>
    <dgm:cxn modelId="{035E3A02-C301-45B4-8B8A-245AA96C1B58}" type="presOf" srcId="{F61DC8D8-65CD-4B1B-9A54-958EEF5E4A3E}" destId="{94D9221F-ECA3-49CE-91CE-B6AC9ACAF238}" srcOrd="0" destOrd="2" presId="urn:microsoft.com/office/officeart/2005/8/layout/vList5"/>
    <dgm:cxn modelId="{FF0F400B-F5AA-4CD4-8DA9-CFB031F20DD6}" type="presOf" srcId="{3300D32F-0D6E-4758-9803-D3E90698CE85}" destId="{94D9221F-ECA3-49CE-91CE-B6AC9ACAF238}" srcOrd="0" destOrd="0" presId="urn:microsoft.com/office/officeart/2005/8/layout/vList5"/>
    <dgm:cxn modelId="{9188341D-9FEE-4A49-BF7E-FFEF12985B30}" type="presOf" srcId="{8D3B65CB-F3EA-40F6-A8E2-A448C46FD899}" destId="{88EF021C-FB55-4856-8C85-8E77365D5AB3}" srcOrd="0" destOrd="0" presId="urn:microsoft.com/office/officeart/2005/8/layout/vList5"/>
    <dgm:cxn modelId="{9E65652A-EC57-4D33-994E-87DF299A71A4}" srcId="{0F3260D3-A7F6-438F-A5DF-57833A69FEBF}" destId="{E0A22AE9-ACBE-4B55-AEAD-160BCE10868B}" srcOrd="1" destOrd="0" parTransId="{8E4539A7-96C8-42FF-B520-917CA1054AD8}" sibTransId="{9BE96E74-46F4-445D-9049-328658231178}"/>
    <dgm:cxn modelId="{28C0D531-7816-4840-ABD7-8332D9CF9795}" type="presOf" srcId="{73E9589F-AFDA-44A5-B757-41400067A939}" destId="{6FCA152E-8B3C-4902-BD87-391265E32716}" srcOrd="0" destOrd="0" presId="urn:microsoft.com/office/officeart/2005/8/layout/vList5"/>
    <dgm:cxn modelId="{2F744839-C1B8-46FF-A92B-5706F534EBEA}" srcId="{73E9589F-AFDA-44A5-B757-41400067A939}" destId="{9BAE55F8-9F5F-45A1-975D-DE499DBDAC99}" srcOrd="0" destOrd="0" parTransId="{FC4A0DDA-C5DA-4799-AE42-DAC08B780C50}" sibTransId="{EDAD33AC-3A3E-4FEA-856C-0CEE149DE9A3}"/>
    <dgm:cxn modelId="{1ED5CC40-E523-4E27-902C-9DE5D58D1A1F}" type="presOf" srcId="{E0A22AE9-ACBE-4B55-AEAD-160BCE10868B}" destId="{ECA52899-4195-49C4-A6F0-138185C9E2B3}" srcOrd="0" destOrd="0" presId="urn:microsoft.com/office/officeart/2005/8/layout/vList5"/>
    <dgm:cxn modelId="{5A649042-F318-41DC-B521-CF4DC06345A6}" type="presOf" srcId="{28DB802E-9E2B-4E8B-ACBE-0DA55B22DD05}" destId="{0C54E09B-21E0-4923-837F-016A779F8791}" srcOrd="0" destOrd="0" presId="urn:microsoft.com/office/officeart/2005/8/layout/vList5"/>
    <dgm:cxn modelId="{54C7136D-DC03-43A8-94AD-D5785E37E991}" srcId="{E0A22AE9-ACBE-4B55-AEAD-160BCE10868B}" destId="{0B2ABAF0-35D0-48BD-8DB5-F26C1C0A9D62}" srcOrd="0" destOrd="0" parTransId="{CE0BD3FE-D97F-4FF9-91C8-8A877D0CE068}" sibTransId="{8D17D98E-ECE6-4686-94EA-63D4EB4B5A03}"/>
    <dgm:cxn modelId="{E4AC8873-12EF-4EEC-9DAA-955B57A637AE}" srcId="{0F3260D3-A7F6-438F-A5DF-57833A69FEBF}" destId="{8D3B65CB-F3EA-40F6-A8E2-A448C46FD899}" srcOrd="3" destOrd="0" parTransId="{AACF9050-CE5C-4AA7-A446-E77B00136801}" sibTransId="{A2A6B756-65EB-4A76-8144-056ED409519B}"/>
    <dgm:cxn modelId="{6C832876-67B3-4B33-B556-C256D390E5C5}" srcId="{0F3260D3-A7F6-438F-A5DF-57833A69FEBF}" destId="{73E9589F-AFDA-44A5-B757-41400067A939}" srcOrd="0" destOrd="0" parTransId="{A4731E98-95C5-4762-81F4-1B969558716E}" sibTransId="{B6BC72E0-9143-4600-9EE4-746E9009B0CE}"/>
    <dgm:cxn modelId="{958A3676-90B5-4441-9EDE-A65D64B44678}" srcId="{143CDDE3-B4D8-4AF3-9C27-4D4D773BEB59}" destId="{28DB802E-9E2B-4E8B-ACBE-0DA55B22DD05}" srcOrd="0" destOrd="0" parTransId="{1041E3AE-1BB0-4BE1-8F37-F04AADD9A033}" sibTransId="{528D6045-B7BA-4289-9525-B643DF90B322}"/>
    <dgm:cxn modelId="{739B2981-9D90-411E-91CB-BFC6EEB790CA}" type="presOf" srcId="{0B2ABAF0-35D0-48BD-8DB5-F26C1C0A9D62}" destId="{66B2D519-F8F8-4471-B98F-CF706F91227B}" srcOrd="0" destOrd="0" presId="urn:microsoft.com/office/officeart/2005/8/layout/vList5"/>
    <dgm:cxn modelId="{E5D79583-DC53-472E-BE48-FAAD04C3FF6A}" type="presOf" srcId="{0F3260D3-A7F6-438F-A5DF-57833A69FEBF}" destId="{844B1A35-ADF2-4F1E-85B9-1A5B8A121D05}" srcOrd="0" destOrd="0" presId="urn:microsoft.com/office/officeart/2005/8/layout/vList5"/>
    <dgm:cxn modelId="{C3E2D287-FE6F-4078-89E8-CFE18BAA2C4E}" type="presOf" srcId="{15BFE697-DD98-4B99-9E09-A41440628BE9}" destId="{0C54E09B-21E0-4923-837F-016A779F8791}" srcOrd="0" destOrd="1" presId="urn:microsoft.com/office/officeart/2005/8/layout/vList5"/>
    <dgm:cxn modelId="{D8564DA7-2423-44E0-A69B-0693C857E190}" srcId="{143CDDE3-B4D8-4AF3-9C27-4D4D773BEB59}" destId="{15BFE697-DD98-4B99-9E09-A41440628BE9}" srcOrd="1" destOrd="0" parTransId="{844F21D9-8F4C-462B-BA90-07BDD461325A}" sibTransId="{6A331E5C-6F2D-4394-804D-56C1A3AEF064}"/>
    <dgm:cxn modelId="{B14004BE-4186-4431-A31B-E2642297ADBB}" srcId="{8D3B65CB-F3EA-40F6-A8E2-A448C46FD899}" destId="{3300D32F-0D6E-4758-9803-D3E90698CE85}" srcOrd="0" destOrd="0" parTransId="{8959DAE6-C6D4-4908-9CE9-DE674B2D61B6}" sibTransId="{8EE16A5C-7FC8-47B7-9F50-8E72D2B29A48}"/>
    <dgm:cxn modelId="{ADCB08E9-19DF-417E-BE05-3BFF3E3C980B}" srcId="{0F3260D3-A7F6-438F-A5DF-57833A69FEBF}" destId="{143CDDE3-B4D8-4AF3-9C27-4D4D773BEB59}" srcOrd="2" destOrd="0" parTransId="{EC04CAB7-9CF8-4B19-94A8-99ACDFB8B521}" sibTransId="{062D74A5-40FD-4CA2-9FD2-A6DE86A479F9}"/>
    <dgm:cxn modelId="{71038BEB-110D-43CD-B29D-AF48F71C9EE1}" type="presOf" srcId="{9BAE55F8-9F5F-45A1-975D-DE499DBDAC99}" destId="{2147F1C4-41E5-456A-89B4-342D33C552D0}" srcOrd="0" destOrd="0" presId="urn:microsoft.com/office/officeart/2005/8/layout/vList5"/>
    <dgm:cxn modelId="{C763AEEE-F27E-4C62-836C-E2EC9E2A8858}" srcId="{8D3B65CB-F3EA-40F6-A8E2-A448C46FD899}" destId="{F61DC8D8-65CD-4B1B-9A54-958EEF5E4A3E}" srcOrd="2" destOrd="0" parTransId="{88335C3B-5ACC-4708-8CB4-EDD5D48E357E}" sibTransId="{65962F07-5D27-4895-9E75-9ED80C39C757}"/>
    <dgm:cxn modelId="{24469CF1-BFB4-4974-8CD7-E05686F28625}" type="presOf" srcId="{143CDDE3-B4D8-4AF3-9C27-4D4D773BEB59}" destId="{5D720231-EC0C-43DF-8CA6-D812EF564289}" srcOrd="0" destOrd="0" presId="urn:microsoft.com/office/officeart/2005/8/layout/vList5"/>
    <dgm:cxn modelId="{006F8CFB-5CCB-4256-A746-99C6B31012C7}" srcId="{8D3B65CB-F3EA-40F6-A8E2-A448C46FD899}" destId="{1D1CB1F3-FB7F-496D-8557-35548055A127}" srcOrd="1" destOrd="0" parTransId="{DE098156-2343-464F-8C81-87E8AA0EDC39}" sibTransId="{30DE804E-DFE9-4162-8E77-F94210211B39}"/>
    <dgm:cxn modelId="{CA7DE5FF-14A0-4136-AE35-005D11418F1D}" type="presOf" srcId="{1D1CB1F3-FB7F-496D-8557-35548055A127}" destId="{94D9221F-ECA3-49CE-91CE-B6AC9ACAF238}" srcOrd="0" destOrd="1" presId="urn:microsoft.com/office/officeart/2005/8/layout/vList5"/>
    <dgm:cxn modelId="{89E459CC-FE00-4C41-8E18-759ECDC55445}" type="presParOf" srcId="{844B1A35-ADF2-4F1E-85B9-1A5B8A121D05}" destId="{8FCDE15D-A805-43CB-AB00-3061EB5035A3}" srcOrd="0" destOrd="0" presId="urn:microsoft.com/office/officeart/2005/8/layout/vList5"/>
    <dgm:cxn modelId="{06B757F6-A971-40D4-AA4B-F284AC9C87BC}" type="presParOf" srcId="{8FCDE15D-A805-43CB-AB00-3061EB5035A3}" destId="{6FCA152E-8B3C-4902-BD87-391265E32716}" srcOrd="0" destOrd="0" presId="urn:microsoft.com/office/officeart/2005/8/layout/vList5"/>
    <dgm:cxn modelId="{00C18405-DC4B-4C43-AB85-A48057948C52}" type="presParOf" srcId="{8FCDE15D-A805-43CB-AB00-3061EB5035A3}" destId="{2147F1C4-41E5-456A-89B4-342D33C552D0}" srcOrd="1" destOrd="0" presId="urn:microsoft.com/office/officeart/2005/8/layout/vList5"/>
    <dgm:cxn modelId="{9E09657A-583E-42C3-A206-ECD7DDD8A917}" type="presParOf" srcId="{844B1A35-ADF2-4F1E-85B9-1A5B8A121D05}" destId="{8817708E-DDF0-4100-9F4D-4063BE1214B8}" srcOrd="1" destOrd="0" presId="urn:microsoft.com/office/officeart/2005/8/layout/vList5"/>
    <dgm:cxn modelId="{EA8E6324-089B-4241-B2F2-0967591653A7}" type="presParOf" srcId="{844B1A35-ADF2-4F1E-85B9-1A5B8A121D05}" destId="{D6D64EF4-0C16-4FEE-B957-70C35ABBD7BA}" srcOrd="2" destOrd="0" presId="urn:microsoft.com/office/officeart/2005/8/layout/vList5"/>
    <dgm:cxn modelId="{D16FA0F5-11C7-46BE-8349-A1144A3F2A5C}" type="presParOf" srcId="{D6D64EF4-0C16-4FEE-B957-70C35ABBD7BA}" destId="{ECA52899-4195-49C4-A6F0-138185C9E2B3}" srcOrd="0" destOrd="0" presId="urn:microsoft.com/office/officeart/2005/8/layout/vList5"/>
    <dgm:cxn modelId="{ABAF16E0-92BB-455E-B885-6B6B43F497E4}" type="presParOf" srcId="{D6D64EF4-0C16-4FEE-B957-70C35ABBD7BA}" destId="{66B2D519-F8F8-4471-B98F-CF706F91227B}" srcOrd="1" destOrd="0" presId="urn:microsoft.com/office/officeart/2005/8/layout/vList5"/>
    <dgm:cxn modelId="{FA9E9F2E-62E8-4F9C-816D-DA0375BF40E5}" type="presParOf" srcId="{844B1A35-ADF2-4F1E-85B9-1A5B8A121D05}" destId="{6B12E154-F22A-4FDD-A3FC-55EA678E29A2}" srcOrd="3" destOrd="0" presId="urn:microsoft.com/office/officeart/2005/8/layout/vList5"/>
    <dgm:cxn modelId="{3137010C-1D8D-43F6-8311-8270CC1C6140}" type="presParOf" srcId="{844B1A35-ADF2-4F1E-85B9-1A5B8A121D05}" destId="{2705AB06-3BC8-4E70-9497-DBEE2C4BF574}" srcOrd="4" destOrd="0" presId="urn:microsoft.com/office/officeart/2005/8/layout/vList5"/>
    <dgm:cxn modelId="{2C400AA0-03DE-4C36-BE20-D9EE857E5EA3}" type="presParOf" srcId="{2705AB06-3BC8-4E70-9497-DBEE2C4BF574}" destId="{5D720231-EC0C-43DF-8CA6-D812EF564289}" srcOrd="0" destOrd="0" presId="urn:microsoft.com/office/officeart/2005/8/layout/vList5"/>
    <dgm:cxn modelId="{78E08770-93A6-4093-A1D3-2EF09CDD5177}" type="presParOf" srcId="{2705AB06-3BC8-4E70-9497-DBEE2C4BF574}" destId="{0C54E09B-21E0-4923-837F-016A779F8791}" srcOrd="1" destOrd="0" presId="urn:microsoft.com/office/officeart/2005/8/layout/vList5"/>
    <dgm:cxn modelId="{59D965F3-2C72-48E0-8474-3C635BEBF168}" type="presParOf" srcId="{844B1A35-ADF2-4F1E-85B9-1A5B8A121D05}" destId="{754A60D0-644F-4FC9-8BBB-3262AE01029D}" srcOrd="5" destOrd="0" presId="urn:microsoft.com/office/officeart/2005/8/layout/vList5"/>
    <dgm:cxn modelId="{5752D2AF-BD2E-4F5F-B251-7AD0343AEDD2}" type="presParOf" srcId="{844B1A35-ADF2-4F1E-85B9-1A5B8A121D05}" destId="{C2E25056-876A-4DFD-84B5-976657D47D47}" srcOrd="6" destOrd="0" presId="urn:microsoft.com/office/officeart/2005/8/layout/vList5"/>
    <dgm:cxn modelId="{0B79C053-2365-4F95-90CC-471769BA6C76}" type="presParOf" srcId="{C2E25056-876A-4DFD-84B5-976657D47D47}" destId="{88EF021C-FB55-4856-8C85-8E77365D5AB3}" srcOrd="0" destOrd="0" presId="urn:microsoft.com/office/officeart/2005/8/layout/vList5"/>
    <dgm:cxn modelId="{8243DC1B-66E1-4326-BD68-C698D7F41436}" type="presParOf" srcId="{C2E25056-876A-4DFD-84B5-976657D47D47}" destId="{94D9221F-ECA3-49CE-91CE-B6AC9ACAF23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3260D3-A7F6-438F-A5DF-57833A69FEBF}"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fr-FR"/>
        </a:p>
      </dgm:t>
    </dgm:pt>
    <dgm:pt modelId="{73E9589F-AFDA-44A5-B757-41400067A939}">
      <dgm:prSet phldrT="[Texte]" custT="1"/>
      <dgm:spPr/>
      <dgm:t>
        <a:bodyPr/>
        <a:lstStyle/>
        <a:p>
          <a:r>
            <a:rPr lang="fr-FR" sz="1000" b="1" dirty="0"/>
            <a:t>Repérage précoce TND </a:t>
          </a:r>
        </a:p>
      </dgm:t>
    </dgm:pt>
    <dgm:pt modelId="{A4731E98-95C5-4762-81F4-1B969558716E}" type="parTrans" cxnId="{6C832876-67B3-4B33-B556-C256D390E5C5}">
      <dgm:prSet/>
      <dgm:spPr/>
      <dgm:t>
        <a:bodyPr/>
        <a:lstStyle/>
        <a:p>
          <a:endParaRPr lang="fr-FR" sz="1100"/>
        </a:p>
      </dgm:t>
    </dgm:pt>
    <dgm:pt modelId="{B6BC72E0-9143-4600-9EE4-746E9009B0CE}" type="sibTrans" cxnId="{6C832876-67B3-4B33-B556-C256D390E5C5}">
      <dgm:prSet/>
      <dgm:spPr/>
      <dgm:t>
        <a:bodyPr/>
        <a:lstStyle/>
        <a:p>
          <a:endParaRPr lang="fr-FR" sz="1100"/>
        </a:p>
      </dgm:t>
    </dgm:pt>
    <dgm:pt modelId="{E0A22AE9-ACBE-4B55-AEAD-160BCE10868B}">
      <dgm:prSet phldrT="[Texte]" custT="1"/>
      <dgm:spPr/>
      <dgm:t>
        <a:bodyPr/>
        <a:lstStyle/>
        <a:p>
          <a:r>
            <a:rPr lang="fr-FR" sz="1100" b="1" dirty="0"/>
            <a:t>Prise</a:t>
          </a:r>
          <a:r>
            <a:rPr lang="fr-FR" sz="1100" b="1" baseline="0" dirty="0"/>
            <a:t> en </a:t>
          </a:r>
          <a:r>
            <a:rPr lang="fr-FR" sz="1000" b="1" baseline="0" dirty="0"/>
            <a:t>charge</a:t>
          </a:r>
          <a:endParaRPr lang="fr-FR" sz="1000" b="1" dirty="0"/>
        </a:p>
      </dgm:t>
    </dgm:pt>
    <dgm:pt modelId="{8E4539A7-96C8-42FF-B520-917CA1054AD8}" type="parTrans" cxnId="{9E65652A-EC57-4D33-994E-87DF299A71A4}">
      <dgm:prSet/>
      <dgm:spPr/>
      <dgm:t>
        <a:bodyPr/>
        <a:lstStyle/>
        <a:p>
          <a:endParaRPr lang="fr-FR" sz="1100"/>
        </a:p>
      </dgm:t>
    </dgm:pt>
    <dgm:pt modelId="{9BE96E74-46F4-445D-9049-328658231178}" type="sibTrans" cxnId="{9E65652A-EC57-4D33-994E-87DF299A71A4}">
      <dgm:prSet/>
      <dgm:spPr/>
      <dgm:t>
        <a:bodyPr/>
        <a:lstStyle/>
        <a:p>
          <a:endParaRPr lang="fr-FR" sz="1100"/>
        </a:p>
      </dgm:t>
    </dgm:pt>
    <dgm:pt modelId="{143CDDE3-B4D8-4AF3-9C27-4D4D773BEB59}">
      <dgm:prSet phldrT="[Texte]" custT="1"/>
      <dgm:spPr>
        <a:solidFill>
          <a:schemeClr val="accent2">
            <a:lumMod val="60000"/>
            <a:lumOff val="40000"/>
            <a:alpha val="63333"/>
          </a:schemeClr>
        </a:solidFill>
      </dgm:spPr>
      <dgm:t>
        <a:bodyPr/>
        <a:lstStyle/>
        <a:p>
          <a:r>
            <a:rPr lang="fr-FR" sz="1000" b="1" dirty="0"/>
            <a:t>Appui</a:t>
          </a:r>
          <a:r>
            <a:rPr lang="fr-FR" sz="1000" b="1" baseline="0" dirty="0"/>
            <a:t> pec et coordination</a:t>
          </a:r>
          <a:endParaRPr lang="fr-FR" sz="1000" b="1" dirty="0"/>
        </a:p>
      </dgm:t>
    </dgm:pt>
    <dgm:pt modelId="{EC04CAB7-9CF8-4B19-94A8-99ACDFB8B521}" type="parTrans" cxnId="{ADCB08E9-19DF-417E-BE05-3BFF3E3C980B}">
      <dgm:prSet/>
      <dgm:spPr/>
      <dgm:t>
        <a:bodyPr/>
        <a:lstStyle/>
        <a:p>
          <a:endParaRPr lang="fr-FR" sz="1100"/>
        </a:p>
      </dgm:t>
    </dgm:pt>
    <dgm:pt modelId="{062D74A5-40FD-4CA2-9FD2-A6DE86A479F9}" type="sibTrans" cxnId="{ADCB08E9-19DF-417E-BE05-3BFF3E3C980B}">
      <dgm:prSet/>
      <dgm:spPr/>
      <dgm:t>
        <a:bodyPr/>
        <a:lstStyle/>
        <a:p>
          <a:endParaRPr lang="fr-FR" sz="1100"/>
        </a:p>
      </dgm:t>
    </dgm:pt>
    <dgm:pt modelId="{9BAE55F8-9F5F-45A1-975D-DE499DBDAC99}">
      <dgm:prSet phldrT="[Texte]" custT="1"/>
      <dgm:spPr/>
      <dgm:t>
        <a:bodyPr/>
        <a:lstStyle/>
        <a:p>
          <a:r>
            <a:rPr lang="fr-FR" sz="1100" dirty="0"/>
            <a:t>Familles, acteurs petite enfance, PMI, médecins libéraux, autres professionnels de santé</a:t>
          </a:r>
        </a:p>
      </dgm:t>
    </dgm:pt>
    <dgm:pt modelId="{FC4A0DDA-C5DA-4799-AE42-DAC08B780C50}" type="parTrans" cxnId="{2F744839-C1B8-46FF-A92B-5706F534EBEA}">
      <dgm:prSet/>
      <dgm:spPr/>
      <dgm:t>
        <a:bodyPr/>
        <a:lstStyle/>
        <a:p>
          <a:endParaRPr lang="fr-FR" sz="1100"/>
        </a:p>
      </dgm:t>
    </dgm:pt>
    <dgm:pt modelId="{EDAD33AC-3A3E-4FEA-856C-0CEE149DE9A3}" type="sibTrans" cxnId="{2F744839-C1B8-46FF-A92B-5706F534EBEA}">
      <dgm:prSet/>
      <dgm:spPr/>
      <dgm:t>
        <a:bodyPr/>
        <a:lstStyle/>
        <a:p>
          <a:endParaRPr lang="fr-FR" sz="1100"/>
        </a:p>
      </dgm:t>
    </dgm:pt>
    <dgm:pt modelId="{0B2ABAF0-35D0-48BD-8DB5-F26C1C0A9D62}">
      <dgm:prSet phldrT="[Texte]" custT="1"/>
      <dgm:spPr/>
      <dgm:t>
        <a:bodyPr/>
        <a:lstStyle/>
        <a:p>
          <a:r>
            <a:rPr lang="fr-FR" sz="1100" dirty="0"/>
            <a:t>PS libéraux, PS hospitaliers,</a:t>
          </a:r>
          <a:r>
            <a:rPr lang="fr-FR" sz="1100" baseline="0" dirty="0"/>
            <a:t> CAMPS, CMP, CMPP, structures médico-sociales</a:t>
          </a:r>
          <a:endParaRPr lang="fr-FR" sz="1100" dirty="0"/>
        </a:p>
      </dgm:t>
    </dgm:pt>
    <dgm:pt modelId="{CE0BD3FE-D97F-4FF9-91C8-8A877D0CE068}" type="parTrans" cxnId="{54C7136D-DC03-43A8-94AD-D5785E37E991}">
      <dgm:prSet/>
      <dgm:spPr/>
      <dgm:t>
        <a:bodyPr/>
        <a:lstStyle/>
        <a:p>
          <a:endParaRPr lang="fr-FR" sz="1100"/>
        </a:p>
      </dgm:t>
    </dgm:pt>
    <dgm:pt modelId="{8D17D98E-ECE6-4686-94EA-63D4EB4B5A03}" type="sibTrans" cxnId="{54C7136D-DC03-43A8-94AD-D5785E37E991}">
      <dgm:prSet/>
      <dgm:spPr/>
      <dgm:t>
        <a:bodyPr/>
        <a:lstStyle/>
        <a:p>
          <a:endParaRPr lang="fr-FR" sz="1100"/>
        </a:p>
      </dgm:t>
    </dgm:pt>
    <dgm:pt modelId="{28DB802E-9E2B-4E8B-ACBE-0DA55B22DD05}">
      <dgm:prSet phldrT="[Texte]" custT="1"/>
      <dgm:spPr>
        <a:solidFill>
          <a:srgbClr val="909EE6">
            <a:alpha val="90000"/>
          </a:srgbClr>
        </a:solidFill>
      </dgm:spPr>
      <dgm:t>
        <a:bodyPr/>
        <a:lstStyle/>
        <a:p>
          <a:r>
            <a:rPr lang="fr-FR" sz="1100" kern="1200" dirty="0"/>
            <a:t>PCO</a:t>
          </a:r>
        </a:p>
      </dgm:t>
    </dgm:pt>
    <dgm:pt modelId="{1041E3AE-1BB0-4BE1-8F37-F04AADD9A033}" type="parTrans" cxnId="{958A3676-90B5-4441-9EDE-A65D64B44678}">
      <dgm:prSet/>
      <dgm:spPr/>
      <dgm:t>
        <a:bodyPr/>
        <a:lstStyle/>
        <a:p>
          <a:endParaRPr lang="fr-FR" sz="1100"/>
        </a:p>
      </dgm:t>
    </dgm:pt>
    <dgm:pt modelId="{528D6045-B7BA-4289-9525-B643DF90B322}" type="sibTrans" cxnId="{958A3676-90B5-4441-9EDE-A65D64B44678}">
      <dgm:prSet/>
      <dgm:spPr/>
      <dgm:t>
        <a:bodyPr/>
        <a:lstStyle/>
        <a:p>
          <a:endParaRPr lang="fr-FR" sz="1100"/>
        </a:p>
      </dgm:t>
    </dgm:pt>
    <dgm:pt modelId="{8D3B65CB-F3EA-40F6-A8E2-A448C46FD899}">
      <dgm:prSet phldrT="[Texte]" custT="1"/>
      <dgm:spPr/>
      <dgm:t>
        <a:bodyPr/>
        <a:lstStyle/>
        <a:p>
          <a:r>
            <a:rPr lang="fr-FR" sz="1100" b="1" dirty="0"/>
            <a:t>Centres</a:t>
          </a:r>
          <a:r>
            <a:rPr lang="fr-FR" sz="1100" b="1" baseline="0" dirty="0"/>
            <a:t> de référence</a:t>
          </a:r>
          <a:endParaRPr lang="fr-FR" sz="1100" b="1" dirty="0"/>
        </a:p>
      </dgm:t>
    </dgm:pt>
    <dgm:pt modelId="{AACF9050-CE5C-4AA7-A446-E77B00136801}" type="parTrans" cxnId="{E4AC8873-12EF-4EEC-9DAA-955B57A637AE}">
      <dgm:prSet/>
      <dgm:spPr/>
      <dgm:t>
        <a:bodyPr/>
        <a:lstStyle/>
        <a:p>
          <a:endParaRPr lang="fr-FR" sz="1100"/>
        </a:p>
      </dgm:t>
    </dgm:pt>
    <dgm:pt modelId="{A2A6B756-65EB-4A76-8144-056ED409519B}" type="sibTrans" cxnId="{E4AC8873-12EF-4EEC-9DAA-955B57A637AE}">
      <dgm:prSet/>
      <dgm:spPr/>
      <dgm:t>
        <a:bodyPr/>
        <a:lstStyle/>
        <a:p>
          <a:endParaRPr lang="fr-FR" sz="1100"/>
        </a:p>
      </dgm:t>
    </dgm:pt>
    <dgm:pt modelId="{3300D32F-0D6E-4758-9803-D3E90698CE85}">
      <dgm:prSet phldrT="[Texte]" custT="1"/>
      <dgm:spPr/>
      <dgm:t>
        <a:bodyPr/>
        <a:lstStyle/>
        <a:p>
          <a:r>
            <a:rPr lang="fr-FR" sz="1100" b="0" dirty="0"/>
            <a:t>1 CRA avec 2 antennes</a:t>
          </a:r>
        </a:p>
      </dgm:t>
    </dgm:pt>
    <dgm:pt modelId="{8959DAE6-C6D4-4908-9CE9-DE674B2D61B6}" type="parTrans" cxnId="{B14004BE-4186-4431-A31B-E2642297ADBB}">
      <dgm:prSet/>
      <dgm:spPr/>
      <dgm:t>
        <a:bodyPr/>
        <a:lstStyle/>
        <a:p>
          <a:endParaRPr lang="fr-FR" sz="1100"/>
        </a:p>
      </dgm:t>
    </dgm:pt>
    <dgm:pt modelId="{8EE16A5C-7FC8-47B7-9F50-8E72D2B29A48}" type="sibTrans" cxnId="{B14004BE-4186-4431-A31B-E2642297ADBB}">
      <dgm:prSet/>
      <dgm:spPr/>
      <dgm:t>
        <a:bodyPr/>
        <a:lstStyle/>
        <a:p>
          <a:endParaRPr lang="fr-FR" sz="1100"/>
        </a:p>
      </dgm:t>
    </dgm:pt>
    <dgm:pt modelId="{1D1CB1F3-FB7F-496D-8557-35548055A127}">
      <dgm:prSet phldrT="[Texte]" custT="1"/>
      <dgm:spPr/>
      <dgm:t>
        <a:bodyPr/>
        <a:lstStyle/>
        <a:p>
          <a:r>
            <a:rPr lang="fr-FR" sz="1100" b="0" dirty="0"/>
            <a:t>2 CRTLA (Marseille, Nice)</a:t>
          </a:r>
        </a:p>
      </dgm:t>
    </dgm:pt>
    <dgm:pt modelId="{DE098156-2343-464F-8C81-87E8AA0EDC39}" type="parTrans" cxnId="{006F8CFB-5CCB-4256-A746-99C6B31012C7}">
      <dgm:prSet/>
      <dgm:spPr/>
      <dgm:t>
        <a:bodyPr/>
        <a:lstStyle/>
        <a:p>
          <a:endParaRPr lang="fr-FR" sz="1100"/>
        </a:p>
      </dgm:t>
    </dgm:pt>
    <dgm:pt modelId="{30DE804E-DFE9-4162-8E77-F94210211B39}" type="sibTrans" cxnId="{006F8CFB-5CCB-4256-A746-99C6B31012C7}">
      <dgm:prSet/>
      <dgm:spPr/>
      <dgm:t>
        <a:bodyPr/>
        <a:lstStyle/>
        <a:p>
          <a:endParaRPr lang="fr-FR" sz="1100"/>
        </a:p>
      </dgm:t>
    </dgm:pt>
    <dgm:pt modelId="{F61DC8D8-65CD-4B1B-9A54-958EEF5E4A3E}">
      <dgm:prSet phldrT="[Texte]" custT="1"/>
      <dgm:spPr/>
      <dgm:t>
        <a:bodyPr/>
        <a:lstStyle/>
        <a:p>
          <a:r>
            <a:rPr lang="fr-FR" sz="1100" b="0" dirty="0"/>
            <a:t>1 CRTDAH en cours de création avec 2 sites</a:t>
          </a:r>
        </a:p>
      </dgm:t>
    </dgm:pt>
    <dgm:pt modelId="{88335C3B-5ACC-4708-8CB4-EDD5D48E357E}" type="parTrans" cxnId="{C763AEEE-F27E-4C62-836C-E2EC9E2A8858}">
      <dgm:prSet/>
      <dgm:spPr/>
      <dgm:t>
        <a:bodyPr/>
        <a:lstStyle/>
        <a:p>
          <a:endParaRPr lang="fr-FR" sz="1100"/>
        </a:p>
      </dgm:t>
    </dgm:pt>
    <dgm:pt modelId="{65962F07-5D27-4895-9E75-9ED80C39C757}" type="sibTrans" cxnId="{C763AEEE-F27E-4C62-836C-E2EC9E2A8858}">
      <dgm:prSet/>
      <dgm:spPr/>
      <dgm:t>
        <a:bodyPr/>
        <a:lstStyle/>
        <a:p>
          <a:endParaRPr lang="fr-FR" sz="1100"/>
        </a:p>
      </dgm:t>
    </dgm:pt>
    <dgm:pt modelId="{15BFE697-DD98-4B99-9E09-A41440628BE9}">
      <dgm:prSet phldrT="[Texte]" custT="1"/>
      <dgm:spPr>
        <a:solidFill>
          <a:srgbClr val="909EE6">
            <a:alpha val="90000"/>
          </a:srgbClr>
        </a:solidFill>
      </dgm:spPr>
      <dgm:t>
        <a:bodyPr/>
        <a:lstStyle/>
        <a:p>
          <a:r>
            <a:rPr lang="fr-FR" sz="1100" kern="1200" baseline="0" dirty="0"/>
            <a:t>Dispositif régional d’appui à la coordination </a:t>
          </a:r>
          <a:r>
            <a:rPr lang="fr-FR" sz="1100" kern="1200" dirty="0" err="1">
              <a:latin typeface="Arial Regular"/>
              <a:ea typeface="+mn-ea"/>
              <a:cs typeface="+mn-cs"/>
            </a:rPr>
            <a:t>Résodys</a:t>
          </a:r>
          <a:r>
            <a:rPr lang="fr-FR" sz="1100" kern="1200" baseline="0" dirty="0"/>
            <a:t> </a:t>
          </a:r>
          <a:endParaRPr lang="fr-FR" sz="1100" kern="1200" dirty="0"/>
        </a:p>
      </dgm:t>
    </dgm:pt>
    <dgm:pt modelId="{844F21D9-8F4C-462B-BA90-07BDD461325A}" type="parTrans" cxnId="{D8564DA7-2423-44E0-A69B-0693C857E190}">
      <dgm:prSet/>
      <dgm:spPr/>
      <dgm:t>
        <a:bodyPr/>
        <a:lstStyle/>
        <a:p>
          <a:endParaRPr lang="fr-FR" sz="1100"/>
        </a:p>
      </dgm:t>
    </dgm:pt>
    <dgm:pt modelId="{6A331E5C-6F2D-4394-804D-56C1A3AEF064}" type="sibTrans" cxnId="{D8564DA7-2423-44E0-A69B-0693C857E190}">
      <dgm:prSet/>
      <dgm:spPr/>
      <dgm:t>
        <a:bodyPr/>
        <a:lstStyle/>
        <a:p>
          <a:endParaRPr lang="fr-FR" sz="1100"/>
        </a:p>
      </dgm:t>
    </dgm:pt>
    <dgm:pt modelId="{844B1A35-ADF2-4F1E-85B9-1A5B8A121D05}" type="pres">
      <dgm:prSet presAssocID="{0F3260D3-A7F6-438F-A5DF-57833A69FEBF}" presName="Name0" presStyleCnt="0">
        <dgm:presLayoutVars>
          <dgm:dir/>
          <dgm:animLvl val="lvl"/>
          <dgm:resizeHandles val="exact"/>
        </dgm:presLayoutVars>
      </dgm:prSet>
      <dgm:spPr/>
    </dgm:pt>
    <dgm:pt modelId="{8FCDE15D-A805-43CB-AB00-3061EB5035A3}" type="pres">
      <dgm:prSet presAssocID="{73E9589F-AFDA-44A5-B757-41400067A939}" presName="linNode" presStyleCnt="0"/>
      <dgm:spPr/>
    </dgm:pt>
    <dgm:pt modelId="{6FCA152E-8B3C-4902-BD87-391265E32716}" type="pres">
      <dgm:prSet presAssocID="{73E9589F-AFDA-44A5-B757-41400067A939}" presName="parentText" presStyleLbl="node1" presStyleIdx="0" presStyleCnt="4" custScaleX="68520" custScaleY="18632" custLinFactNeighborX="-5247" custLinFactNeighborY="-978">
        <dgm:presLayoutVars>
          <dgm:chMax val="1"/>
          <dgm:bulletEnabled val="1"/>
        </dgm:presLayoutVars>
      </dgm:prSet>
      <dgm:spPr/>
    </dgm:pt>
    <dgm:pt modelId="{2147F1C4-41E5-456A-89B4-342D33C552D0}" type="pres">
      <dgm:prSet presAssocID="{73E9589F-AFDA-44A5-B757-41400067A939}" presName="descendantText" presStyleLbl="alignAccFollowNode1" presStyleIdx="0" presStyleCnt="4" custScaleX="122997" custScaleY="25444" custLinFactNeighborX="68" custLinFactNeighborY="-327">
        <dgm:presLayoutVars>
          <dgm:bulletEnabled val="1"/>
        </dgm:presLayoutVars>
      </dgm:prSet>
      <dgm:spPr/>
    </dgm:pt>
    <dgm:pt modelId="{8817708E-DDF0-4100-9F4D-4063BE1214B8}" type="pres">
      <dgm:prSet presAssocID="{B6BC72E0-9143-4600-9EE4-746E9009B0CE}" presName="sp" presStyleCnt="0"/>
      <dgm:spPr/>
    </dgm:pt>
    <dgm:pt modelId="{D6D64EF4-0C16-4FEE-B957-70C35ABBD7BA}" type="pres">
      <dgm:prSet presAssocID="{E0A22AE9-ACBE-4B55-AEAD-160BCE10868B}" presName="linNode" presStyleCnt="0"/>
      <dgm:spPr/>
    </dgm:pt>
    <dgm:pt modelId="{ECA52899-4195-49C4-A6F0-138185C9E2B3}" type="pres">
      <dgm:prSet presAssocID="{E0A22AE9-ACBE-4B55-AEAD-160BCE10868B}" presName="parentText" presStyleLbl="node1" presStyleIdx="1" presStyleCnt="4" custScaleX="55722" custScaleY="12732" custLinFactNeighborX="-369" custLinFactNeighborY="-3110">
        <dgm:presLayoutVars>
          <dgm:chMax val="1"/>
          <dgm:bulletEnabled val="1"/>
        </dgm:presLayoutVars>
      </dgm:prSet>
      <dgm:spPr/>
    </dgm:pt>
    <dgm:pt modelId="{66B2D519-F8F8-4471-B98F-CF706F91227B}" type="pres">
      <dgm:prSet presAssocID="{E0A22AE9-ACBE-4B55-AEAD-160BCE10868B}" presName="descendantText" presStyleLbl="alignAccFollowNode1" presStyleIdx="1" presStyleCnt="4" custScaleX="123118" custScaleY="17579" custLinFactNeighborX="-193" custLinFactNeighborY="-2825">
        <dgm:presLayoutVars>
          <dgm:bulletEnabled val="1"/>
        </dgm:presLayoutVars>
      </dgm:prSet>
      <dgm:spPr/>
    </dgm:pt>
    <dgm:pt modelId="{6B12E154-F22A-4FDD-A3FC-55EA678E29A2}" type="pres">
      <dgm:prSet presAssocID="{9BE96E74-46F4-445D-9049-328658231178}" presName="sp" presStyleCnt="0"/>
      <dgm:spPr/>
    </dgm:pt>
    <dgm:pt modelId="{2705AB06-3BC8-4E70-9497-DBEE2C4BF574}" type="pres">
      <dgm:prSet presAssocID="{143CDDE3-B4D8-4AF3-9C27-4D4D773BEB59}" presName="linNode" presStyleCnt="0"/>
      <dgm:spPr/>
    </dgm:pt>
    <dgm:pt modelId="{5D720231-EC0C-43DF-8CA6-D812EF564289}" type="pres">
      <dgm:prSet presAssocID="{143CDDE3-B4D8-4AF3-9C27-4D4D773BEB59}" presName="parentText" presStyleLbl="node1" presStyleIdx="2" presStyleCnt="4" custScaleX="50098" custScaleY="19680" custLinFactNeighborX="-894" custLinFactNeighborY="-3956">
        <dgm:presLayoutVars>
          <dgm:chMax val="1"/>
          <dgm:bulletEnabled val="1"/>
        </dgm:presLayoutVars>
      </dgm:prSet>
      <dgm:spPr/>
    </dgm:pt>
    <dgm:pt modelId="{0C54E09B-21E0-4923-837F-016A779F8791}" type="pres">
      <dgm:prSet presAssocID="{143CDDE3-B4D8-4AF3-9C27-4D4D773BEB59}" presName="descendantText" presStyleLbl="alignAccFollowNode1" presStyleIdx="2" presStyleCnt="4" custScaleX="123118" custScaleY="18324" custLinFactNeighborX="-539" custLinFactNeighborY="-3691">
        <dgm:presLayoutVars>
          <dgm:bulletEnabled val="1"/>
        </dgm:presLayoutVars>
      </dgm:prSet>
      <dgm:spPr/>
    </dgm:pt>
    <dgm:pt modelId="{754A60D0-644F-4FC9-8BBB-3262AE01029D}" type="pres">
      <dgm:prSet presAssocID="{062D74A5-40FD-4CA2-9FD2-A6DE86A479F9}" presName="sp" presStyleCnt="0"/>
      <dgm:spPr/>
    </dgm:pt>
    <dgm:pt modelId="{C2E25056-876A-4DFD-84B5-976657D47D47}" type="pres">
      <dgm:prSet presAssocID="{8D3B65CB-F3EA-40F6-A8E2-A448C46FD899}" presName="linNode" presStyleCnt="0"/>
      <dgm:spPr/>
    </dgm:pt>
    <dgm:pt modelId="{88EF021C-FB55-4856-8C85-8E77365D5AB3}" type="pres">
      <dgm:prSet presAssocID="{8D3B65CB-F3EA-40F6-A8E2-A448C46FD899}" presName="parentText" presStyleLbl="node1" presStyleIdx="3" presStyleCnt="4" custScaleX="104003" custScaleY="16712" custLinFactNeighborX="-894" custLinFactNeighborY="-7983">
        <dgm:presLayoutVars>
          <dgm:chMax val="1"/>
          <dgm:bulletEnabled val="1"/>
        </dgm:presLayoutVars>
      </dgm:prSet>
      <dgm:spPr/>
    </dgm:pt>
    <dgm:pt modelId="{94D9221F-ECA3-49CE-91CE-B6AC9ACAF238}" type="pres">
      <dgm:prSet presAssocID="{8D3B65CB-F3EA-40F6-A8E2-A448C46FD899}" presName="descendantText" presStyleLbl="alignAccFollowNode1" presStyleIdx="3" presStyleCnt="4" custScaleX="240255" custScaleY="28741" custLinFactNeighborX="-1810" custLinFactNeighborY="-7767">
        <dgm:presLayoutVars>
          <dgm:bulletEnabled val="1"/>
        </dgm:presLayoutVars>
      </dgm:prSet>
      <dgm:spPr/>
    </dgm:pt>
  </dgm:ptLst>
  <dgm:cxnLst>
    <dgm:cxn modelId="{035E3A02-C301-45B4-8B8A-245AA96C1B58}" type="presOf" srcId="{F61DC8D8-65CD-4B1B-9A54-958EEF5E4A3E}" destId="{94D9221F-ECA3-49CE-91CE-B6AC9ACAF238}" srcOrd="0" destOrd="2" presId="urn:microsoft.com/office/officeart/2005/8/layout/vList5"/>
    <dgm:cxn modelId="{FF0F400B-F5AA-4CD4-8DA9-CFB031F20DD6}" type="presOf" srcId="{3300D32F-0D6E-4758-9803-D3E90698CE85}" destId="{94D9221F-ECA3-49CE-91CE-B6AC9ACAF238}" srcOrd="0" destOrd="0" presId="urn:microsoft.com/office/officeart/2005/8/layout/vList5"/>
    <dgm:cxn modelId="{9188341D-9FEE-4A49-BF7E-FFEF12985B30}" type="presOf" srcId="{8D3B65CB-F3EA-40F6-A8E2-A448C46FD899}" destId="{88EF021C-FB55-4856-8C85-8E77365D5AB3}" srcOrd="0" destOrd="0" presId="urn:microsoft.com/office/officeart/2005/8/layout/vList5"/>
    <dgm:cxn modelId="{9E65652A-EC57-4D33-994E-87DF299A71A4}" srcId="{0F3260D3-A7F6-438F-A5DF-57833A69FEBF}" destId="{E0A22AE9-ACBE-4B55-AEAD-160BCE10868B}" srcOrd="1" destOrd="0" parTransId="{8E4539A7-96C8-42FF-B520-917CA1054AD8}" sibTransId="{9BE96E74-46F4-445D-9049-328658231178}"/>
    <dgm:cxn modelId="{28C0D531-7816-4840-ABD7-8332D9CF9795}" type="presOf" srcId="{73E9589F-AFDA-44A5-B757-41400067A939}" destId="{6FCA152E-8B3C-4902-BD87-391265E32716}" srcOrd="0" destOrd="0" presId="urn:microsoft.com/office/officeart/2005/8/layout/vList5"/>
    <dgm:cxn modelId="{2F744839-C1B8-46FF-A92B-5706F534EBEA}" srcId="{73E9589F-AFDA-44A5-B757-41400067A939}" destId="{9BAE55F8-9F5F-45A1-975D-DE499DBDAC99}" srcOrd="0" destOrd="0" parTransId="{FC4A0DDA-C5DA-4799-AE42-DAC08B780C50}" sibTransId="{EDAD33AC-3A3E-4FEA-856C-0CEE149DE9A3}"/>
    <dgm:cxn modelId="{1ED5CC40-E523-4E27-902C-9DE5D58D1A1F}" type="presOf" srcId="{E0A22AE9-ACBE-4B55-AEAD-160BCE10868B}" destId="{ECA52899-4195-49C4-A6F0-138185C9E2B3}" srcOrd="0" destOrd="0" presId="urn:microsoft.com/office/officeart/2005/8/layout/vList5"/>
    <dgm:cxn modelId="{5A649042-F318-41DC-B521-CF4DC06345A6}" type="presOf" srcId="{28DB802E-9E2B-4E8B-ACBE-0DA55B22DD05}" destId="{0C54E09B-21E0-4923-837F-016A779F8791}" srcOrd="0" destOrd="0" presId="urn:microsoft.com/office/officeart/2005/8/layout/vList5"/>
    <dgm:cxn modelId="{54C7136D-DC03-43A8-94AD-D5785E37E991}" srcId="{E0A22AE9-ACBE-4B55-AEAD-160BCE10868B}" destId="{0B2ABAF0-35D0-48BD-8DB5-F26C1C0A9D62}" srcOrd="0" destOrd="0" parTransId="{CE0BD3FE-D97F-4FF9-91C8-8A877D0CE068}" sibTransId="{8D17D98E-ECE6-4686-94EA-63D4EB4B5A03}"/>
    <dgm:cxn modelId="{E4AC8873-12EF-4EEC-9DAA-955B57A637AE}" srcId="{0F3260D3-A7F6-438F-A5DF-57833A69FEBF}" destId="{8D3B65CB-F3EA-40F6-A8E2-A448C46FD899}" srcOrd="3" destOrd="0" parTransId="{AACF9050-CE5C-4AA7-A446-E77B00136801}" sibTransId="{A2A6B756-65EB-4A76-8144-056ED409519B}"/>
    <dgm:cxn modelId="{6C832876-67B3-4B33-B556-C256D390E5C5}" srcId="{0F3260D3-A7F6-438F-A5DF-57833A69FEBF}" destId="{73E9589F-AFDA-44A5-B757-41400067A939}" srcOrd="0" destOrd="0" parTransId="{A4731E98-95C5-4762-81F4-1B969558716E}" sibTransId="{B6BC72E0-9143-4600-9EE4-746E9009B0CE}"/>
    <dgm:cxn modelId="{958A3676-90B5-4441-9EDE-A65D64B44678}" srcId="{143CDDE3-B4D8-4AF3-9C27-4D4D773BEB59}" destId="{28DB802E-9E2B-4E8B-ACBE-0DA55B22DD05}" srcOrd="0" destOrd="0" parTransId="{1041E3AE-1BB0-4BE1-8F37-F04AADD9A033}" sibTransId="{528D6045-B7BA-4289-9525-B643DF90B322}"/>
    <dgm:cxn modelId="{739B2981-9D90-411E-91CB-BFC6EEB790CA}" type="presOf" srcId="{0B2ABAF0-35D0-48BD-8DB5-F26C1C0A9D62}" destId="{66B2D519-F8F8-4471-B98F-CF706F91227B}" srcOrd="0" destOrd="0" presId="urn:microsoft.com/office/officeart/2005/8/layout/vList5"/>
    <dgm:cxn modelId="{E5D79583-DC53-472E-BE48-FAAD04C3FF6A}" type="presOf" srcId="{0F3260D3-A7F6-438F-A5DF-57833A69FEBF}" destId="{844B1A35-ADF2-4F1E-85B9-1A5B8A121D05}" srcOrd="0" destOrd="0" presId="urn:microsoft.com/office/officeart/2005/8/layout/vList5"/>
    <dgm:cxn modelId="{C3E2D287-FE6F-4078-89E8-CFE18BAA2C4E}" type="presOf" srcId="{15BFE697-DD98-4B99-9E09-A41440628BE9}" destId="{0C54E09B-21E0-4923-837F-016A779F8791}" srcOrd="0" destOrd="1" presId="urn:microsoft.com/office/officeart/2005/8/layout/vList5"/>
    <dgm:cxn modelId="{D8564DA7-2423-44E0-A69B-0693C857E190}" srcId="{143CDDE3-B4D8-4AF3-9C27-4D4D773BEB59}" destId="{15BFE697-DD98-4B99-9E09-A41440628BE9}" srcOrd="1" destOrd="0" parTransId="{844F21D9-8F4C-462B-BA90-07BDD461325A}" sibTransId="{6A331E5C-6F2D-4394-804D-56C1A3AEF064}"/>
    <dgm:cxn modelId="{B14004BE-4186-4431-A31B-E2642297ADBB}" srcId="{8D3B65CB-F3EA-40F6-A8E2-A448C46FD899}" destId="{3300D32F-0D6E-4758-9803-D3E90698CE85}" srcOrd="0" destOrd="0" parTransId="{8959DAE6-C6D4-4908-9CE9-DE674B2D61B6}" sibTransId="{8EE16A5C-7FC8-47B7-9F50-8E72D2B29A48}"/>
    <dgm:cxn modelId="{ADCB08E9-19DF-417E-BE05-3BFF3E3C980B}" srcId="{0F3260D3-A7F6-438F-A5DF-57833A69FEBF}" destId="{143CDDE3-B4D8-4AF3-9C27-4D4D773BEB59}" srcOrd="2" destOrd="0" parTransId="{EC04CAB7-9CF8-4B19-94A8-99ACDFB8B521}" sibTransId="{062D74A5-40FD-4CA2-9FD2-A6DE86A479F9}"/>
    <dgm:cxn modelId="{71038BEB-110D-43CD-B29D-AF48F71C9EE1}" type="presOf" srcId="{9BAE55F8-9F5F-45A1-975D-DE499DBDAC99}" destId="{2147F1C4-41E5-456A-89B4-342D33C552D0}" srcOrd="0" destOrd="0" presId="urn:microsoft.com/office/officeart/2005/8/layout/vList5"/>
    <dgm:cxn modelId="{C763AEEE-F27E-4C62-836C-E2EC9E2A8858}" srcId="{8D3B65CB-F3EA-40F6-A8E2-A448C46FD899}" destId="{F61DC8D8-65CD-4B1B-9A54-958EEF5E4A3E}" srcOrd="2" destOrd="0" parTransId="{88335C3B-5ACC-4708-8CB4-EDD5D48E357E}" sibTransId="{65962F07-5D27-4895-9E75-9ED80C39C757}"/>
    <dgm:cxn modelId="{24469CF1-BFB4-4974-8CD7-E05686F28625}" type="presOf" srcId="{143CDDE3-B4D8-4AF3-9C27-4D4D773BEB59}" destId="{5D720231-EC0C-43DF-8CA6-D812EF564289}" srcOrd="0" destOrd="0" presId="urn:microsoft.com/office/officeart/2005/8/layout/vList5"/>
    <dgm:cxn modelId="{006F8CFB-5CCB-4256-A746-99C6B31012C7}" srcId="{8D3B65CB-F3EA-40F6-A8E2-A448C46FD899}" destId="{1D1CB1F3-FB7F-496D-8557-35548055A127}" srcOrd="1" destOrd="0" parTransId="{DE098156-2343-464F-8C81-87E8AA0EDC39}" sibTransId="{30DE804E-DFE9-4162-8E77-F94210211B39}"/>
    <dgm:cxn modelId="{CA7DE5FF-14A0-4136-AE35-005D11418F1D}" type="presOf" srcId="{1D1CB1F3-FB7F-496D-8557-35548055A127}" destId="{94D9221F-ECA3-49CE-91CE-B6AC9ACAF238}" srcOrd="0" destOrd="1" presId="urn:microsoft.com/office/officeart/2005/8/layout/vList5"/>
    <dgm:cxn modelId="{89E459CC-FE00-4C41-8E18-759ECDC55445}" type="presParOf" srcId="{844B1A35-ADF2-4F1E-85B9-1A5B8A121D05}" destId="{8FCDE15D-A805-43CB-AB00-3061EB5035A3}" srcOrd="0" destOrd="0" presId="urn:microsoft.com/office/officeart/2005/8/layout/vList5"/>
    <dgm:cxn modelId="{06B757F6-A971-40D4-AA4B-F284AC9C87BC}" type="presParOf" srcId="{8FCDE15D-A805-43CB-AB00-3061EB5035A3}" destId="{6FCA152E-8B3C-4902-BD87-391265E32716}" srcOrd="0" destOrd="0" presId="urn:microsoft.com/office/officeart/2005/8/layout/vList5"/>
    <dgm:cxn modelId="{00C18405-DC4B-4C43-AB85-A48057948C52}" type="presParOf" srcId="{8FCDE15D-A805-43CB-AB00-3061EB5035A3}" destId="{2147F1C4-41E5-456A-89B4-342D33C552D0}" srcOrd="1" destOrd="0" presId="urn:microsoft.com/office/officeart/2005/8/layout/vList5"/>
    <dgm:cxn modelId="{9E09657A-583E-42C3-A206-ECD7DDD8A917}" type="presParOf" srcId="{844B1A35-ADF2-4F1E-85B9-1A5B8A121D05}" destId="{8817708E-DDF0-4100-9F4D-4063BE1214B8}" srcOrd="1" destOrd="0" presId="urn:microsoft.com/office/officeart/2005/8/layout/vList5"/>
    <dgm:cxn modelId="{EA8E6324-089B-4241-B2F2-0967591653A7}" type="presParOf" srcId="{844B1A35-ADF2-4F1E-85B9-1A5B8A121D05}" destId="{D6D64EF4-0C16-4FEE-B957-70C35ABBD7BA}" srcOrd="2" destOrd="0" presId="urn:microsoft.com/office/officeart/2005/8/layout/vList5"/>
    <dgm:cxn modelId="{D16FA0F5-11C7-46BE-8349-A1144A3F2A5C}" type="presParOf" srcId="{D6D64EF4-0C16-4FEE-B957-70C35ABBD7BA}" destId="{ECA52899-4195-49C4-A6F0-138185C9E2B3}" srcOrd="0" destOrd="0" presId="urn:microsoft.com/office/officeart/2005/8/layout/vList5"/>
    <dgm:cxn modelId="{ABAF16E0-92BB-455E-B885-6B6B43F497E4}" type="presParOf" srcId="{D6D64EF4-0C16-4FEE-B957-70C35ABBD7BA}" destId="{66B2D519-F8F8-4471-B98F-CF706F91227B}" srcOrd="1" destOrd="0" presId="urn:microsoft.com/office/officeart/2005/8/layout/vList5"/>
    <dgm:cxn modelId="{FA9E9F2E-62E8-4F9C-816D-DA0375BF40E5}" type="presParOf" srcId="{844B1A35-ADF2-4F1E-85B9-1A5B8A121D05}" destId="{6B12E154-F22A-4FDD-A3FC-55EA678E29A2}" srcOrd="3" destOrd="0" presId="urn:microsoft.com/office/officeart/2005/8/layout/vList5"/>
    <dgm:cxn modelId="{3137010C-1D8D-43F6-8311-8270CC1C6140}" type="presParOf" srcId="{844B1A35-ADF2-4F1E-85B9-1A5B8A121D05}" destId="{2705AB06-3BC8-4E70-9497-DBEE2C4BF574}" srcOrd="4" destOrd="0" presId="urn:microsoft.com/office/officeart/2005/8/layout/vList5"/>
    <dgm:cxn modelId="{2C400AA0-03DE-4C36-BE20-D9EE857E5EA3}" type="presParOf" srcId="{2705AB06-3BC8-4E70-9497-DBEE2C4BF574}" destId="{5D720231-EC0C-43DF-8CA6-D812EF564289}" srcOrd="0" destOrd="0" presId="urn:microsoft.com/office/officeart/2005/8/layout/vList5"/>
    <dgm:cxn modelId="{78E08770-93A6-4093-A1D3-2EF09CDD5177}" type="presParOf" srcId="{2705AB06-3BC8-4E70-9497-DBEE2C4BF574}" destId="{0C54E09B-21E0-4923-837F-016A779F8791}" srcOrd="1" destOrd="0" presId="urn:microsoft.com/office/officeart/2005/8/layout/vList5"/>
    <dgm:cxn modelId="{59D965F3-2C72-48E0-8474-3C635BEBF168}" type="presParOf" srcId="{844B1A35-ADF2-4F1E-85B9-1A5B8A121D05}" destId="{754A60D0-644F-4FC9-8BBB-3262AE01029D}" srcOrd="5" destOrd="0" presId="urn:microsoft.com/office/officeart/2005/8/layout/vList5"/>
    <dgm:cxn modelId="{5752D2AF-BD2E-4F5F-B251-7AD0343AEDD2}" type="presParOf" srcId="{844B1A35-ADF2-4F1E-85B9-1A5B8A121D05}" destId="{C2E25056-876A-4DFD-84B5-976657D47D47}" srcOrd="6" destOrd="0" presId="urn:microsoft.com/office/officeart/2005/8/layout/vList5"/>
    <dgm:cxn modelId="{0B79C053-2365-4F95-90CC-471769BA6C76}" type="presParOf" srcId="{C2E25056-876A-4DFD-84B5-976657D47D47}" destId="{88EF021C-FB55-4856-8C85-8E77365D5AB3}" srcOrd="0" destOrd="0" presId="urn:microsoft.com/office/officeart/2005/8/layout/vList5"/>
    <dgm:cxn modelId="{8243DC1B-66E1-4326-BD68-C698D7F41436}" type="presParOf" srcId="{C2E25056-876A-4DFD-84B5-976657D47D47}" destId="{94D9221F-ECA3-49CE-91CE-B6AC9ACAF23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98D570-90B6-440C-926B-7B42ABAF3EA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61415B57-E409-4355-ACD8-C6C58240BFF9}">
      <dgm:prSet phldrT="[Texte]" custT="1"/>
      <dgm:spPr/>
      <dgm:t>
        <a:bodyPr/>
        <a:lstStyle/>
        <a:p>
          <a:r>
            <a:rPr lang="fr-FR" sz="1600" kern="1200" dirty="0">
              <a:solidFill>
                <a:prstClr val="white"/>
              </a:solidFill>
              <a:latin typeface="Arial Regular"/>
              <a:ea typeface="+mn-ea"/>
              <a:cs typeface="+mn-cs"/>
            </a:rPr>
            <a:t>Déploiement </a:t>
          </a:r>
        </a:p>
        <a:p>
          <a:r>
            <a:rPr lang="fr-FR" sz="1600" kern="1200" dirty="0">
              <a:solidFill>
                <a:prstClr val="white"/>
              </a:solidFill>
              <a:latin typeface="Arial Regular"/>
              <a:ea typeface="+mn-ea"/>
              <a:cs typeface="+mn-cs"/>
            </a:rPr>
            <a:t>Via Trajectoire dans toutes les PCO de la région  </a:t>
          </a:r>
        </a:p>
        <a:p>
          <a:r>
            <a:rPr lang="fr-FR" sz="1600" kern="1200" dirty="0">
              <a:solidFill>
                <a:prstClr val="white"/>
              </a:solidFill>
              <a:latin typeface="Arial Regular"/>
              <a:ea typeface="+mn-ea"/>
              <a:cs typeface="+mn-cs"/>
            </a:rPr>
            <a:t>+ </a:t>
          </a:r>
          <a:r>
            <a:rPr lang="fr-FR" sz="1600" kern="1200" dirty="0" err="1">
              <a:solidFill>
                <a:prstClr val="white"/>
              </a:solidFill>
              <a:latin typeface="Arial Regular"/>
              <a:ea typeface="+mn-ea"/>
              <a:cs typeface="+mn-cs"/>
            </a:rPr>
            <a:t>Résodys</a:t>
          </a:r>
          <a:endParaRPr lang="fr-FR" sz="1600" kern="1200" dirty="0">
            <a:solidFill>
              <a:prstClr val="white"/>
            </a:solidFill>
            <a:latin typeface="Arial Regular"/>
            <a:ea typeface="+mn-ea"/>
            <a:cs typeface="+mn-cs"/>
          </a:endParaRPr>
        </a:p>
        <a:p>
          <a:endParaRPr lang="fr-FR" sz="1400" kern="1200" dirty="0"/>
        </a:p>
      </dgm:t>
    </dgm:pt>
    <dgm:pt modelId="{A86FDD7E-C4B0-45F2-9CDF-A51B896CC554}" type="parTrans" cxnId="{9DAD47D8-45AB-4F67-AF22-1EBD06910B7C}">
      <dgm:prSet/>
      <dgm:spPr/>
      <dgm:t>
        <a:bodyPr/>
        <a:lstStyle/>
        <a:p>
          <a:endParaRPr lang="fr-FR"/>
        </a:p>
      </dgm:t>
    </dgm:pt>
    <dgm:pt modelId="{7C0FD052-EE12-4E74-A743-2C1686994C26}" type="sibTrans" cxnId="{9DAD47D8-45AB-4F67-AF22-1EBD06910B7C}">
      <dgm:prSet/>
      <dgm:spPr/>
      <dgm:t>
        <a:bodyPr/>
        <a:lstStyle/>
        <a:p>
          <a:endParaRPr lang="fr-FR"/>
        </a:p>
      </dgm:t>
    </dgm:pt>
    <dgm:pt modelId="{08F30C80-D6A0-4228-8A48-D8C4ED1DEEAF}">
      <dgm:prSet phldrT="[Texte]" custT="1"/>
      <dgm:spPr/>
      <dgm:t>
        <a:bodyPr/>
        <a:lstStyle/>
        <a:p>
          <a:r>
            <a:rPr lang="fr-FR" sz="1600" dirty="0"/>
            <a:t>Déploiement d’</a:t>
          </a:r>
          <a:r>
            <a:rPr lang="fr-FR" sz="1600" dirty="0" err="1"/>
            <a:t>Azurezo</a:t>
          </a:r>
          <a:r>
            <a:rPr lang="fr-FR" sz="1600" dirty="0"/>
            <a:t> au sein de </a:t>
          </a:r>
          <a:r>
            <a:rPr lang="fr-FR" sz="1600" dirty="0" err="1"/>
            <a:t>Résodys</a:t>
          </a:r>
          <a:r>
            <a:rPr lang="fr-FR" sz="1600" dirty="0"/>
            <a:t> / PCO </a:t>
          </a:r>
        </a:p>
        <a:p>
          <a:r>
            <a:rPr lang="fr-FR" sz="1600" dirty="0"/>
            <a:t>13 et 84</a:t>
          </a:r>
        </a:p>
        <a:p>
          <a:r>
            <a:rPr lang="fr-FR" sz="1600" dirty="0"/>
            <a:t>+ </a:t>
          </a:r>
        </a:p>
        <a:p>
          <a:r>
            <a:rPr lang="fr-FR" sz="1600" dirty="0"/>
            <a:t> PCO du 06</a:t>
          </a:r>
        </a:p>
      </dgm:t>
    </dgm:pt>
    <dgm:pt modelId="{199EC6A4-8EC2-437D-8FD7-EF7141486DC5}" type="parTrans" cxnId="{4120A6FC-9D6B-49B2-9C5B-A318CB2473A0}">
      <dgm:prSet/>
      <dgm:spPr/>
      <dgm:t>
        <a:bodyPr/>
        <a:lstStyle/>
        <a:p>
          <a:endParaRPr lang="fr-FR"/>
        </a:p>
      </dgm:t>
    </dgm:pt>
    <dgm:pt modelId="{7B3D8B95-7422-41AB-A54D-6FF3D8D26CC0}" type="sibTrans" cxnId="{4120A6FC-9D6B-49B2-9C5B-A318CB2473A0}">
      <dgm:prSet/>
      <dgm:spPr/>
      <dgm:t>
        <a:bodyPr/>
        <a:lstStyle/>
        <a:p>
          <a:endParaRPr lang="fr-FR"/>
        </a:p>
      </dgm:t>
    </dgm:pt>
    <dgm:pt modelId="{3889C5F1-F4B5-4122-A0BC-AF81FA70536C}">
      <dgm:prSet custT="1"/>
      <dgm:spPr/>
      <dgm:t>
        <a:bodyPr/>
        <a:lstStyle/>
        <a:p>
          <a:pPr marL="0" lvl="0" algn="ctr" defTabSz="711200">
            <a:lnSpc>
              <a:spcPct val="90000"/>
            </a:lnSpc>
            <a:spcBef>
              <a:spcPct val="0"/>
            </a:spcBef>
            <a:spcAft>
              <a:spcPct val="35000"/>
            </a:spcAft>
            <a:buNone/>
          </a:pPr>
          <a:r>
            <a:rPr lang="fr-FR" sz="1600" dirty="0"/>
            <a:t>Réunion de travail régionale courant Juin avec les PCO / </a:t>
          </a:r>
          <a:r>
            <a:rPr lang="fr-FR" sz="1600" dirty="0" err="1"/>
            <a:t>Résodys</a:t>
          </a:r>
          <a:r>
            <a:rPr lang="fr-FR" sz="1600" dirty="0"/>
            <a:t> / ARS/ Grades</a:t>
          </a:r>
        </a:p>
      </dgm:t>
    </dgm:pt>
    <dgm:pt modelId="{AF8DF1D9-2596-4745-B419-D1467C3BCABA}" type="parTrans" cxnId="{43245B5A-6B32-4E4C-946B-F407BF928A0D}">
      <dgm:prSet/>
      <dgm:spPr/>
      <dgm:t>
        <a:bodyPr/>
        <a:lstStyle/>
        <a:p>
          <a:endParaRPr lang="fr-FR"/>
        </a:p>
      </dgm:t>
    </dgm:pt>
    <dgm:pt modelId="{01A9D31D-B3AC-457D-9BF2-E5C9C58E2959}" type="sibTrans" cxnId="{43245B5A-6B32-4E4C-946B-F407BF928A0D}">
      <dgm:prSet/>
      <dgm:spPr/>
      <dgm:t>
        <a:bodyPr/>
        <a:lstStyle/>
        <a:p>
          <a:endParaRPr lang="fr-FR"/>
        </a:p>
      </dgm:t>
    </dgm:pt>
    <dgm:pt modelId="{041DA2CF-AEE7-46FB-BF84-9BADB62619BC}" type="pres">
      <dgm:prSet presAssocID="{EF98D570-90B6-440C-926B-7B42ABAF3EA5}" presName="CompostProcess" presStyleCnt="0">
        <dgm:presLayoutVars>
          <dgm:dir/>
          <dgm:resizeHandles val="exact"/>
        </dgm:presLayoutVars>
      </dgm:prSet>
      <dgm:spPr/>
    </dgm:pt>
    <dgm:pt modelId="{91C6620E-897F-4FFF-97DE-BBD0A1145EF8}" type="pres">
      <dgm:prSet presAssocID="{EF98D570-90B6-440C-926B-7B42ABAF3EA5}" presName="arrow" presStyleLbl="bgShp" presStyleIdx="0" presStyleCnt="1"/>
      <dgm:spPr/>
    </dgm:pt>
    <dgm:pt modelId="{638AFCAF-E296-496A-B7EC-D635FCE058C8}" type="pres">
      <dgm:prSet presAssocID="{EF98D570-90B6-440C-926B-7B42ABAF3EA5}" presName="linearProcess" presStyleCnt="0"/>
      <dgm:spPr/>
    </dgm:pt>
    <dgm:pt modelId="{847E137B-3FFA-4705-B6AC-80A5A1BF9D0E}" type="pres">
      <dgm:prSet presAssocID="{61415B57-E409-4355-ACD8-C6C58240BFF9}" presName="textNode" presStyleLbl="node1" presStyleIdx="0" presStyleCnt="3" custScaleY="119281">
        <dgm:presLayoutVars>
          <dgm:bulletEnabled val="1"/>
        </dgm:presLayoutVars>
      </dgm:prSet>
      <dgm:spPr/>
    </dgm:pt>
    <dgm:pt modelId="{73BA10C2-FA5F-4034-9A9E-12DED9192C92}" type="pres">
      <dgm:prSet presAssocID="{7C0FD052-EE12-4E74-A743-2C1686994C26}" presName="sibTrans" presStyleCnt="0"/>
      <dgm:spPr/>
    </dgm:pt>
    <dgm:pt modelId="{B028B5ED-DD80-4549-B8FC-3E8869ADA6D0}" type="pres">
      <dgm:prSet presAssocID="{08F30C80-D6A0-4228-8A48-D8C4ED1DEEAF}" presName="textNode" presStyleLbl="node1" presStyleIdx="1" presStyleCnt="3" custScaleY="127101">
        <dgm:presLayoutVars>
          <dgm:bulletEnabled val="1"/>
        </dgm:presLayoutVars>
      </dgm:prSet>
      <dgm:spPr/>
    </dgm:pt>
    <dgm:pt modelId="{0B1B5ADF-80A3-4209-B946-D88C26F313BB}" type="pres">
      <dgm:prSet presAssocID="{7B3D8B95-7422-41AB-A54D-6FF3D8D26CC0}" presName="sibTrans" presStyleCnt="0"/>
      <dgm:spPr/>
    </dgm:pt>
    <dgm:pt modelId="{E6053106-DA47-4376-8DB1-9A4CFD14E7A6}" type="pres">
      <dgm:prSet presAssocID="{3889C5F1-F4B5-4122-A0BC-AF81FA70536C}" presName="textNode" presStyleLbl="node1" presStyleIdx="2" presStyleCnt="3">
        <dgm:presLayoutVars>
          <dgm:bulletEnabled val="1"/>
        </dgm:presLayoutVars>
      </dgm:prSet>
      <dgm:spPr/>
    </dgm:pt>
  </dgm:ptLst>
  <dgm:cxnLst>
    <dgm:cxn modelId="{7C875E0B-7AF4-4089-BD21-55F262E0F5C4}" type="presOf" srcId="{61415B57-E409-4355-ACD8-C6C58240BFF9}" destId="{847E137B-3FFA-4705-B6AC-80A5A1BF9D0E}" srcOrd="0" destOrd="0" presId="urn:microsoft.com/office/officeart/2005/8/layout/hProcess9"/>
    <dgm:cxn modelId="{C782455B-10ED-4C21-B388-D0F1DBEC8CF5}" type="presOf" srcId="{EF98D570-90B6-440C-926B-7B42ABAF3EA5}" destId="{041DA2CF-AEE7-46FB-BF84-9BADB62619BC}" srcOrd="0" destOrd="0" presId="urn:microsoft.com/office/officeart/2005/8/layout/hProcess9"/>
    <dgm:cxn modelId="{43245B5A-6B32-4E4C-946B-F407BF928A0D}" srcId="{EF98D570-90B6-440C-926B-7B42ABAF3EA5}" destId="{3889C5F1-F4B5-4122-A0BC-AF81FA70536C}" srcOrd="2" destOrd="0" parTransId="{AF8DF1D9-2596-4745-B419-D1467C3BCABA}" sibTransId="{01A9D31D-B3AC-457D-9BF2-E5C9C58E2959}"/>
    <dgm:cxn modelId="{831CCB9E-FD32-4B86-BBFE-F212A354504E}" type="presOf" srcId="{3889C5F1-F4B5-4122-A0BC-AF81FA70536C}" destId="{E6053106-DA47-4376-8DB1-9A4CFD14E7A6}" srcOrd="0" destOrd="0" presId="urn:microsoft.com/office/officeart/2005/8/layout/hProcess9"/>
    <dgm:cxn modelId="{9DAD47D8-45AB-4F67-AF22-1EBD06910B7C}" srcId="{EF98D570-90B6-440C-926B-7B42ABAF3EA5}" destId="{61415B57-E409-4355-ACD8-C6C58240BFF9}" srcOrd="0" destOrd="0" parTransId="{A86FDD7E-C4B0-45F2-9CDF-A51B896CC554}" sibTransId="{7C0FD052-EE12-4E74-A743-2C1686994C26}"/>
    <dgm:cxn modelId="{91400EF0-2434-4FEF-988E-8F37019DE44C}" type="presOf" srcId="{08F30C80-D6A0-4228-8A48-D8C4ED1DEEAF}" destId="{B028B5ED-DD80-4549-B8FC-3E8869ADA6D0}" srcOrd="0" destOrd="0" presId="urn:microsoft.com/office/officeart/2005/8/layout/hProcess9"/>
    <dgm:cxn modelId="{4120A6FC-9D6B-49B2-9C5B-A318CB2473A0}" srcId="{EF98D570-90B6-440C-926B-7B42ABAF3EA5}" destId="{08F30C80-D6A0-4228-8A48-D8C4ED1DEEAF}" srcOrd="1" destOrd="0" parTransId="{199EC6A4-8EC2-437D-8FD7-EF7141486DC5}" sibTransId="{7B3D8B95-7422-41AB-A54D-6FF3D8D26CC0}"/>
    <dgm:cxn modelId="{F068CE87-16DE-4DE4-8260-E21196C75014}" type="presParOf" srcId="{041DA2CF-AEE7-46FB-BF84-9BADB62619BC}" destId="{91C6620E-897F-4FFF-97DE-BBD0A1145EF8}" srcOrd="0" destOrd="0" presId="urn:microsoft.com/office/officeart/2005/8/layout/hProcess9"/>
    <dgm:cxn modelId="{B3F28612-B224-4E0F-A1C3-0C19B11B0494}" type="presParOf" srcId="{041DA2CF-AEE7-46FB-BF84-9BADB62619BC}" destId="{638AFCAF-E296-496A-B7EC-D635FCE058C8}" srcOrd="1" destOrd="0" presId="urn:microsoft.com/office/officeart/2005/8/layout/hProcess9"/>
    <dgm:cxn modelId="{35A01E6A-845C-4701-BB40-3A9B97AA57AC}" type="presParOf" srcId="{638AFCAF-E296-496A-B7EC-D635FCE058C8}" destId="{847E137B-3FFA-4705-B6AC-80A5A1BF9D0E}" srcOrd="0" destOrd="0" presId="urn:microsoft.com/office/officeart/2005/8/layout/hProcess9"/>
    <dgm:cxn modelId="{8DE2F577-07CF-4960-9653-70CEC855889A}" type="presParOf" srcId="{638AFCAF-E296-496A-B7EC-D635FCE058C8}" destId="{73BA10C2-FA5F-4034-9A9E-12DED9192C92}" srcOrd="1" destOrd="0" presId="urn:microsoft.com/office/officeart/2005/8/layout/hProcess9"/>
    <dgm:cxn modelId="{5285E925-083D-46E9-A178-1DDCBFA05F7D}" type="presParOf" srcId="{638AFCAF-E296-496A-B7EC-D635FCE058C8}" destId="{B028B5ED-DD80-4549-B8FC-3E8869ADA6D0}" srcOrd="2" destOrd="0" presId="urn:microsoft.com/office/officeart/2005/8/layout/hProcess9"/>
    <dgm:cxn modelId="{FD1A1051-CD63-412D-9FA1-40267DE06ECF}" type="presParOf" srcId="{638AFCAF-E296-496A-B7EC-D635FCE058C8}" destId="{0B1B5ADF-80A3-4209-B946-D88C26F313BB}" srcOrd="3" destOrd="0" presId="urn:microsoft.com/office/officeart/2005/8/layout/hProcess9"/>
    <dgm:cxn modelId="{EBFC8960-1BDB-4533-B934-295D95EC7F51}" type="presParOf" srcId="{638AFCAF-E296-496A-B7EC-D635FCE058C8}" destId="{E6053106-DA47-4376-8DB1-9A4CFD14E7A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1A127A-35D9-41A4-A5AD-4959234FA10E}"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fr-FR"/>
        </a:p>
      </dgm:t>
    </dgm:pt>
    <dgm:pt modelId="{C01486DF-D6DB-4D33-BE09-2523FD47A487}">
      <dgm:prSet phldrT="[Texte]"/>
      <dgm:spPr/>
      <dgm:t>
        <a:bodyPr/>
        <a:lstStyle/>
        <a:p>
          <a:r>
            <a:rPr lang="fr-FR" dirty="0"/>
            <a:t>Equipe projet trimestrielle DM</a:t>
          </a:r>
        </a:p>
      </dgm:t>
    </dgm:pt>
    <dgm:pt modelId="{3E1A7B2C-6099-45A3-BE0B-943BEB3AD71B}" type="parTrans" cxnId="{F76DAE67-0701-43D6-9712-C29D32E3E74A}">
      <dgm:prSet/>
      <dgm:spPr/>
      <dgm:t>
        <a:bodyPr/>
        <a:lstStyle/>
        <a:p>
          <a:endParaRPr lang="fr-FR"/>
        </a:p>
      </dgm:t>
    </dgm:pt>
    <dgm:pt modelId="{76B963B5-036E-498F-A51B-B8C995C86F7D}" type="sibTrans" cxnId="{F76DAE67-0701-43D6-9712-C29D32E3E74A}">
      <dgm:prSet/>
      <dgm:spPr/>
      <dgm:t>
        <a:bodyPr/>
        <a:lstStyle/>
        <a:p>
          <a:endParaRPr lang="fr-FR"/>
        </a:p>
      </dgm:t>
    </dgm:pt>
    <dgm:pt modelId="{8BBF94F1-7D09-477C-ABF6-3A73B85AAAC9}">
      <dgm:prSet phldrT="[Texte]"/>
      <dgm:spPr/>
      <dgm:t>
        <a:bodyPr/>
        <a:lstStyle/>
        <a:p>
          <a:r>
            <a:rPr lang="fr-FR" dirty="0"/>
            <a:t>Réunions de travail avec DD</a:t>
          </a:r>
        </a:p>
      </dgm:t>
    </dgm:pt>
    <dgm:pt modelId="{AA004DB2-3765-487B-A27D-15D71D57D598}" type="parTrans" cxnId="{0A8B0DCB-72DE-4C12-9CEB-475A898DC64E}">
      <dgm:prSet/>
      <dgm:spPr/>
      <dgm:t>
        <a:bodyPr/>
        <a:lstStyle/>
        <a:p>
          <a:endParaRPr lang="fr-FR"/>
        </a:p>
      </dgm:t>
    </dgm:pt>
    <dgm:pt modelId="{7EBD282E-44C8-4B68-B104-64F7DDC0304E}" type="sibTrans" cxnId="{0A8B0DCB-72DE-4C12-9CEB-475A898DC64E}">
      <dgm:prSet/>
      <dgm:spPr/>
      <dgm:t>
        <a:bodyPr/>
        <a:lstStyle/>
        <a:p>
          <a:endParaRPr lang="fr-FR"/>
        </a:p>
      </dgm:t>
    </dgm:pt>
    <dgm:pt modelId="{FF7393B9-8F95-440C-B56A-424B24D2355C}">
      <dgm:prSet phldrT="[Texte]"/>
      <dgm:spPr/>
      <dgm:t>
        <a:bodyPr/>
        <a:lstStyle/>
        <a:p>
          <a:r>
            <a:rPr lang="fr-FR" dirty="0"/>
            <a:t>Gouvernances partagées</a:t>
          </a:r>
        </a:p>
      </dgm:t>
    </dgm:pt>
    <dgm:pt modelId="{55F7E896-5559-4DBE-90E3-C5AD97BE58B5}" type="parTrans" cxnId="{E105B32A-5CFF-4217-8CE0-137A291B2177}">
      <dgm:prSet/>
      <dgm:spPr/>
      <dgm:t>
        <a:bodyPr/>
        <a:lstStyle/>
        <a:p>
          <a:endParaRPr lang="fr-FR"/>
        </a:p>
      </dgm:t>
    </dgm:pt>
    <dgm:pt modelId="{1086C002-33EC-445D-8496-A5338D69F179}" type="sibTrans" cxnId="{E105B32A-5CFF-4217-8CE0-137A291B2177}">
      <dgm:prSet/>
      <dgm:spPr/>
      <dgm:t>
        <a:bodyPr/>
        <a:lstStyle/>
        <a:p>
          <a:endParaRPr lang="fr-FR"/>
        </a:p>
      </dgm:t>
    </dgm:pt>
    <dgm:pt modelId="{8D0D5A79-FD3D-4346-9404-9FC4A9E3BD51}" type="pres">
      <dgm:prSet presAssocID="{4B1A127A-35D9-41A4-A5AD-4959234FA10E}" presName="Name0" presStyleCnt="0">
        <dgm:presLayoutVars>
          <dgm:chMax val="7"/>
          <dgm:chPref val="7"/>
          <dgm:dir/>
          <dgm:animLvl val="lvl"/>
        </dgm:presLayoutVars>
      </dgm:prSet>
      <dgm:spPr/>
    </dgm:pt>
    <dgm:pt modelId="{EA0B57E1-0166-4179-98AA-9AC4198D8106}" type="pres">
      <dgm:prSet presAssocID="{C01486DF-D6DB-4D33-BE09-2523FD47A487}" presName="Accent1" presStyleCnt="0"/>
      <dgm:spPr/>
    </dgm:pt>
    <dgm:pt modelId="{12C70DD5-1C58-4A56-B28A-909913CEE542}" type="pres">
      <dgm:prSet presAssocID="{C01486DF-D6DB-4D33-BE09-2523FD47A487}" presName="Accent" presStyleLbl="node1" presStyleIdx="0" presStyleCnt="3"/>
      <dgm:spPr>
        <a:solidFill>
          <a:schemeClr val="accent2">
            <a:lumMod val="20000"/>
            <a:lumOff val="80000"/>
          </a:schemeClr>
        </a:solidFill>
      </dgm:spPr>
    </dgm:pt>
    <dgm:pt modelId="{5B06E6A8-3836-4459-88EE-0046232E4FB7}" type="pres">
      <dgm:prSet presAssocID="{C01486DF-D6DB-4D33-BE09-2523FD47A487}" presName="Parent1" presStyleLbl="revTx" presStyleIdx="0" presStyleCnt="3">
        <dgm:presLayoutVars>
          <dgm:chMax val="1"/>
          <dgm:chPref val="1"/>
          <dgm:bulletEnabled val="1"/>
        </dgm:presLayoutVars>
      </dgm:prSet>
      <dgm:spPr/>
    </dgm:pt>
    <dgm:pt modelId="{FDF386D7-6DCD-4BC0-A74A-DAAA3612C3F5}" type="pres">
      <dgm:prSet presAssocID="{8BBF94F1-7D09-477C-ABF6-3A73B85AAAC9}" presName="Accent2" presStyleCnt="0"/>
      <dgm:spPr/>
    </dgm:pt>
    <dgm:pt modelId="{B15E02D4-0F48-4272-BC05-DE745E5A97E2}" type="pres">
      <dgm:prSet presAssocID="{8BBF94F1-7D09-477C-ABF6-3A73B85AAAC9}" presName="Accent" presStyleLbl="node1" presStyleIdx="1" presStyleCnt="3"/>
      <dgm:spPr>
        <a:solidFill>
          <a:schemeClr val="accent2">
            <a:lumMod val="20000"/>
            <a:lumOff val="80000"/>
          </a:schemeClr>
        </a:solidFill>
      </dgm:spPr>
    </dgm:pt>
    <dgm:pt modelId="{F056C97A-2EEC-434C-99CF-4AA2068ACA63}" type="pres">
      <dgm:prSet presAssocID="{8BBF94F1-7D09-477C-ABF6-3A73B85AAAC9}" presName="Parent2" presStyleLbl="revTx" presStyleIdx="1" presStyleCnt="3">
        <dgm:presLayoutVars>
          <dgm:chMax val="1"/>
          <dgm:chPref val="1"/>
          <dgm:bulletEnabled val="1"/>
        </dgm:presLayoutVars>
      </dgm:prSet>
      <dgm:spPr/>
    </dgm:pt>
    <dgm:pt modelId="{C199CC23-4C70-4AF9-B801-4B3329A3FD55}" type="pres">
      <dgm:prSet presAssocID="{FF7393B9-8F95-440C-B56A-424B24D2355C}" presName="Accent3" presStyleCnt="0"/>
      <dgm:spPr/>
    </dgm:pt>
    <dgm:pt modelId="{645A920A-4B67-4C7E-AD03-2E9D68609035}" type="pres">
      <dgm:prSet presAssocID="{FF7393B9-8F95-440C-B56A-424B24D2355C}" presName="Accent" presStyleLbl="node1" presStyleIdx="2" presStyleCnt="3"/>
      <dgm:spPr>
        <a:solidFill>
          <a:schemeClr val="accent2">
            <a:lumMod val="20000"/>
            <a:lumOff val="80000"/>
          </a:schemeClr>
        </a:solidFill>
      </dgm:spPr>
    </dgm:pt>
    <dgm:pt modelId="{5A52F36A-5393-48FB-B7A0-C98B7D04C904}" type="pres">
      <dgm:prSet presAssocID="{FF7393B9-8F95-440C-B56A-424B24D2355C}" presName="Parent3" presStyleLbl="revTx" presStyleIdx="2" presStyleCnt="3">
        <dgm:presLayoutVars>
          <dgm:chMax val="1"/>
          <dgm:chPref val="1"/>
          <dgm:bulletEnabled val="1"/>
        </dgm:presLayoutVars>
      </dgm:prSet>
      <dgm:spPr/>
    </dgm:pt>
  </dgm:ptLst>
  <dgm:cxnLst>
    <dgm:cxn modelId="{E105B32A-5CFF-4217-8CE0-137A291B2177}" srcId="{4B1A127A-35D9-41A4-A5AD-4959234FA10E}" destId="{FF7393B9-8F95-440C-B56A-424B24D2355C}" srcOrd="2" destOrd="0" parTransId="{55F7E896-5559-4DBE-90E3-C5AD97BE58B5}" sibTransId="{1086C002-33EC-445D-8496-A5338D69F179}"/>
    <dgm:cxn modelId="{0E26F32A-DA59-4079-BD8C-AFE2215D70ED}" type="presOf" srcId="{FF7393B9-8F95-440C-B56A-424B24D2355C}" destId="{5A52F36A-5393-48FB-B7A0-C98B7D04C904}" srcOrd="0" destOrd="0" presId="urn:microsoft.com/office/officeart/2009/layout/CircleArrowProcess"/>
    <dgm:cxn modelId="{CA2D7A41-74E3-4EB2-BDAD-94F998266D99}" type="presOf" srcId="{C01486DF-D6DB-4D33-BE09-2523FD47A487}" destId="{5B06E6A8-3836-4459-88EE-0046232E4FB7}" srcOrd="0" destOrd="0" presId="urn:microsoft.com/office/officeart/2009/layout/CircleArrowProcess"/>
    <dgm:cxn modelId="{F76DAE67-0701-43D6-9712-C29D32E3E74A}" srcId="{4B1A127A-35D9-41A4-A5AD-4959234FA10E}" destId="{C01486DF-D6DB-4D33-BE09-2523FD47A487}" srcOrd="0" destOrd="0" parTransId="{3E1A7B2C-6099-45A3-BE0B-943BEB3AD71B}" sibTransId="{76B963B5-036E-498F-A51B-B8C995C86F7D}"/>
    <dgm:cxn modelId="{77AB3A82-2C08-474D-B755-AE9D06EB0878}" type="presOf" srcId="{8BBF94F1-7D09-477C-ABF6-3A73B85AAAC9}" destId="{F056C97A-2EEC-434C-99CF-4AA2068ACA63}" srcOrd="0" destOrd="0" presId="urn:microsoft.com/office/officeart/2009/layout/CircleArrowProcess"/>
    <dgm:cxn modelId="{630BDFAC-F9E1-4AEB-81FA-BD8930C7D266}" type="presOf" srcId="{4B1A127A-35D9-41A4-A5AD-4959234FA10E}" destId="{8D0D5A79-FD3D-4346-9404-9FC4A9E3BD51}" srcOrd="0" destOrd="0" presId="urn:microsoft.com/office/officeart/2009/layout/CircleArrowProcess"/>
    <dgm:cxn modelId="{0A8B0DCB-72DE-4C12-9CEB-475A898DC64E}" srcId="{4B1A127A-35D9-41A4-A5AD-4959234FA10E}" destId="{8BBF94F1-7D09-477C-ABF6-3A73B85AAAC9}" srcOrd="1" destOrd="0" parTransId="{AA004DB2-3765-487B-A27D-15D71D57D598}" sibTransId="{7EBD282E-44C8-4B68-B104-64F7DDC0304E}"/>
    <dgm:cxn modelId="{2052104F-3D73-4E3E-A315-06DC3041FE5B}" type="presParOf" srcId="{8D0D5A79-FD3D-4346-9404-9FC4A9E3BD51}" destId="{EA0B57E1-0166-4179-98AA-9AC4198D8106}" srcOrd="0" destOrd="0" presId="urn:microsoft.com/office/officeart/2009/layout/CircleArrowProcess"/>
    <dgm:cxn modelId="{C79BF3C0-3486-4E51-97AF-E82A2764A568}" type="presParOf" srcId="{EA0B57E1-0166-4179-98AA-9AC4198D8106}" destId="{12C70DD5-1C58-4A56-B28A-909913CEE542}" srcOrd="0" destOrd="0" presId="urn:microsoft.com/office/officeart/2009/layout/CircleArrowProcess"/>
    <dgm:cxn modelId="{BE11C0F9-4ABB-4CE8-931F-3850B741BA25}" type="presParOf" srcId="{8D0D5A79-FD3D-4346-9404-9FC4A9E3BD51}" destId="{5B06E6A8-3836-4459-88EE-0046232E4FB7}" srcOrd="1" destOrd="0" presId="urn:microsoft.com/office/officeart/2009/layout/CircleArrowProcess"/>
    <dgm:cxn modelId="{BB01E5D6-CF26-4F3D-A642-384D00F4D461}" type="presParOf" srcId="{8D0D5A79-FD3D-4346-9404-9FC4A9E3BD51}" destId="{FDF386D7-6DCD-4BC0-A74A-DAAA3612C3F5}" srcOrd="2" destOrd="0" presId="urn:microsoft.com/office/officeart/2009/layout/CircleArrowProcess"/>
    <dgm:cxn modelId="{CB16BAB7-6E9C-4908-AA93-9D57DCAA1BDB}" type="presParOf" srcId="{FDF386D7-6DCD-4BC0-A74A-DAAA3612C3F5}" destId="{B15E02D4-0F48-4272-BC05-DE745E5A97E2}" srcOrd="0" destOrd="0" presId="urn:microsoft.com/office/officeart/2009/layout/CircleArrowProcess"/>
    <dgm:cxn modelId="{4CFBF953-6791-40EF-8EAD-C2E13EB806C6}" type="presParOf" srcId="{8D0D5A79-FD3D-4346-9404-9FC4A9E3BD51}" destId="{F056C97A-2EEC-434C-99CF-4AA2068ACA63}" srcOrd="3" destOrd="0" presId="urn:microsoft.com/office/officeart/2009/layout/CircleArrowProcess"/>
    <dgm:cxn modelId="{EF1077D0-40A0-48DD-A8EB-1CF852E91D23}" type="presParOf" srcId="{8D0D5A79-FD3D-4346-9404-9FC4A9E3BD51}" destId="{C199CC23-4C70-4AF9-B801-4B3329A3FD55}" srcOrd="4" destOrd="0" presId="urn:microsoft.com/office/officeart/2009/layout/CircleArrowProcess"/>
    <dgm:cxn modelId="{C7DD3C7F-00FF-458F-A907-6E8FB48D30B3}" type="presParOf" srcId="{C199CC23-4C70-4AF9-B801-4B3329A3FD55}" destId="{645A920A-4B67-4C7E-AD03-2E9D68609035}" srcOrd="0" destOrd="0" presId="urn:microsoft.com/office/officeart/2009/layout/CircleArrowProcess"/>
    <dgm:cxn modelId="{5CDA00FA-F119-4D1B-B49C-8E1C2B7ACE3F}" type="presParOf" srcId="{8D0D5A79-FD3D-4346-9404-9FC4A9E3BD51}" destId="{5A52F36A-5393-48FB-B7A0-C98B7D04C904}"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502A11-741A-4C21-A09F-F5D64B1981C8}" type="doc">
      <dgm:prSet loTypeId="urn:microsoft.com/office/officeart/2005/8/layout/process2" loCatId="process" qsTypeId="urn:microsoft.com/office/officeart/2005/8/quickstyle/simple1" qsCatId="simple" csTypeId="urn:microsoft.com/office/officeart/2005/8/colors/accent1_2" csCatId="accent1" phldr="1"/>
      <dgm:spPr/>
    </dgm:pt>
    <dgm:pt modelId="{C72ED69D-2D35-49F1-B29D-BD55D15FED46}">
      <dgm:prSet phldrT="[Texte]" custT="1"/>
      <dgm:spPr>
        <a:noFill/>
        <a:ln>
          <a:solidFill>
            <a:schemeClr val="tx2">
              <a:lumMod val="20000"/>
              <a:lumOff val="80000"/>
            </a:schemeClr>
          </a:solidFill>
        </a:ln>
      </dgm:spPr>
      <dgm:t>
        <a:bodyPr/>
        <a:lstStyle/>
        <a:p>
          <a:r>
            <a:rPr lang="fr-FR" sz="1200" b="1" dirty="0">
              <a:solidFill>
                <a:schemeClr val="tx1"/>
              </a:solidFill>
            </a:rPr>
            <a:t>Stratégie</a:t>
          </a:r>
        </a:p>
        <a:p>
          <a:r>
            <a:rPr lang="fr-FR" sz="1200" dirty="0">
              <a:solidFill>
                <a:schemeClr val="tx1"/>
              </a:solidFill>
            </a:rPr>
            <a:t>Besoin d’anticiper et d’accompagner des transformations, faire adhérer</a:t>
          </a:r>
        </a:p>
      </dgm:t>
    </dgm:pt>
    <dgm:pt modelId="{F628C002-9199-4B46-A6BE-54417FE08E95}" type="parTrans" cxnId="{D33102F0-9D1F-47F8-98D7-07CE99E51316}">
      <dgm:prSet/>
      <dgm:spPr/>
      <dgm:t>
        <a:bodyPr/>
        <a:lstStyle/>
        <a:p>
          <a:endParaRPr lang="fr-FR">
            <a:solidFill>
              <a:schemeClr val="tx1"/>
            </a:solidFill>
          </a:endParaRPr>
        </a:p>
      </dgm:t>
    </dgm:pt>
    <dgm:pt modelId="{C9533F97-299F-43A7-8075-04BBCB25338B}" type="sibTrans" cxnId="{D33102F0-9D1F-47F8-98D7-07CE99E51316}">
      <dgm:prSet/>
      <dgm:spPr/>
      <dgm:t>
        <a:bodyPr/>
        <a:lstStyle/>
        <a:p>
          <a:endParaRPr lang="fr-FR">
            <a:solidFill>
              <a:schemeClr val="tx1"/>
            </a:solidFill>
          </a:endParaRPr>
        </a:p>
      </dgm:t>
    </dgm:pt>
    <dgm:pt modelId="{D135254A-5132-458C-A311-90CA214547C2}">
      <dgm:prSet phldrT="[Texte]" custT="1"/>
      <dgm:spPr>
        <a:noFill/>
        <a:ln>
          <a:solidFill>
            <a:schemeClr val="tx2">
              <a:lumMod val="20000"/>
              <a:lumOff val="80000"/>
            </a:schemeClr>
          </a:solidFill>
        </a:ln>
      </dgm:spPr>
      <dgm:t>
        <a:bodyPr/>
        <a:lstStyle/>
        <a:p>
          <a:r>
            <a:rPr lang="fr-FR" sz="1200" b="1" dirty="0">
              <a:solidFill>
                <a:schemeClr val="tx1"/>
              </a:solidFill>
            </a:rPr>
            <a:t>Objectifs opérationnels</a:t>
          </a:r>
        </a:p>
        <a:p>
          <a:r>
            <a:rPr lang="fr-FR" sz="1200" b="0" dirty="0">
              <a:solidFill>
                <a:schemeClr val="tx1"/>
              </a:solidFill>
            </a:rPr>
            <a:t>Partager les constats et les enjeux sans s’attarder</a:t>
          </a:r>
        </a:p>
        <a:p>
          <a:r>
            <a:rPr lang="fr-FR" sz="1200" b="0" dirty="0">
              <a:solidFill>
                <a:schemeClr val="tx1"/>
              </a:solidFill>
            </a:rPr>
            <a:t>Partager les besoins, les réponses, les manques</a:t>
          </a:r>
        </a:p>
        <a:p>
          <a:r>
            <a:rPr lang="fr-FR" sz="1200" b="0" dirty="0">
              <a:solidFill>
                <a:schemeClr val="tx1"/>
              </a:solidFill>
            </a:rPr>
            <a:t>Faire émerger des propositions consensuelles</a:t>
          </a:r>
        </a:p>
      </dgm:t>
    </dgm:pt>
    <dgm:pt modelId="{47018AB9-A80D-47EA-AC19-5DCA847AAF3A}" type="parTrans" cxnId="{2CAB99A7-AEE8-4C3C-990D-5B43D2138520}">
      <dgm:prSet/>
      <dgm:spPr/>
      <dgm:t>
        <a:bodyPr/>
        <a:lstStyle/>
        <a:p>
          <a:endParaRPr lang="fr-FR">
            <a:solidFill>
              <a:schemeClr val="tx1"/>
            </a:solidFill>
          </a:endParaRPr>
        </a:p>
      </dgm:t>
    </dgm:pt>
    <dgm:pt modelId="{AA2E5F16-C8FB-4C31-B230-8F70349D5933}" type="sibTrans" cxnId="{2CAB99A7-AEE8-4C3C-990D-5B43D2138520}">
      <dgm:prSet/>
      <dgm:spPr/>
      <dgm:t>
        <a:bodyPr/>
        <a:lstStyle/>
        <a:p>
          <a:endParaRPr lang="fr-FR">
            <a:solidFill>
              <a:schemeClr val="tx1"/>
            </a:solidFill>
          </a:endParaRPr>
        </a:p>
      </dgm:t>
    </dgm:pt>
    <dgm:pt modelId="{7FB95D60-E9B4-4887-8E4C-7C922D5A9D04}">
      <dgm:prSet phldrT="[Texte]" custT="1"/>
      <dgm:spPr>
        <a:noFill/>
        <a:ln>
          <a:solidFill>
            <a:schemeClr val="tx2">
              <a:lumMod val="20000"/>
              <a:lumOff val="80000"/>
            </a:schemeClr>
          </a:solidFill>
        </a:ln>
      </dgm:spPr>
      <dgm:t>
        <a:bodyPr/>
        <a:lstStyle/>
        <a:p>
          <a:r>
            <a:rPr lang="fr-FR" sz="1200" b="1" dirty="0">
              <a:solidFill>
                <a:schemeClr val="tx1"/>
              </a:solidFill>
            </a:rPr>
            <a:t>Méthodes collaboratives </a:t>
          </a:r>
          <a:r>
            <a:rPr lang="fr-FR" sz="1200" dirty="0">
              <a:solidFill>
                <a:schemeClr val="tx1"/>
              </a:solidFill>
            </a:rPr>
            <a:t>pour améliorer l’interconnaissance, faire émerger des consensus et prises de décision collectives </a:t>
          </a:r>
        </a:p>
      </dgm:t>
    </dgm:pt>
    <dgm:pt modelId="{FF088E3D-CDF2-452E-8ED4-48FF596AD054}" type="parTrans" cxnId="{29A26696-212B-4139-BDC9-24093D3B5296}">
      <dgm:prSet/>
      <dgm:spPr/>
      <dgm:t>
        <a:bodyPr/>
        <a:lstStyle/>
        <a:p>
          <a:endParaRPr lang="fr-FR">
            <a:solidFill>
              <a:schemeClr val="tx1"/>
            </a:solidFill>
          </a:endParaRPr>
        </a:p>
      </dgm:t>
    </dgm:pt>
    <dgm:pt modelId="{E7BE0434-45EF-49AF-962E-B73646C26A71}" type="sibTrans" cxnId="{29A26696-212B-4139-BDC9-24093D3B5296}">
      <dgm:prSet/>
      <dgm:spPr/>
      <dgm:t>
        <a:bodyPr/>
        <a:lstStyle/>
        <a:p>
          <a:endParaRPr lang="fr-FR">
            <a:solidFill>
              <a:schemeClr val="tx1"/>
            </a:solidFill>
          </a:endParaRPr>
        </a:p>
      </dgm:t>
    </dgm:pt>
    <dgm:pt modelId="{C94687A4-D05F-4F12-9ED4-26B386849254}" type="pres">
      <dgm:prSet presAssocID="{36502A11-741A-4C21-A09F-F5D64B1981C8}" presName="linearFlow" presStyleCnt="0">
        <dgm:presLayoutVars>
          <dgm:resizeHandles val="exact"/>
        </dgm:presLayoutVars>
      </dgm:prSet>
      <dgm:spPr/>
    </dgm:pt>
    <dgm:pt modelId="{19A5F07A-95DA-4F28-9977-0ECA2CBDCE44}" type="pres">
      <dgm:prSet presAssocID="{C72ED69D-2D35-49F1-B29D-BD55D15FED46}" presName="node" presStyleLbl="node1" presStyleIdx="0" presStyleCnt="3" custScaleY="72670">
        <dgm:presLayoutVars>
          <dgm:bulletEnabled val="1"/>
        </dgm:presLayoutVars>
      </dgm:prSet>
      <dgm:spPr/>
    </dgm:pt>
    <dgm:pt modelId="{B4BE534D-C257-40B3-BFFD-3F7B3003473B}" type="pres">
      <dgm:prSet presAssocID="{C9533F97-299F-43A7-8075-04BBCB25338B}" presName="sibTrans" presStyleLbl="sibTrans2D1" presStyleIdx="0" presStyleCnt="2"/>
      <dgm:spPr/>
    </dgm:pt>
    <dgm:pt modelId="{BF1CDB2C-31FC-41E5-A767-C1DBD805BFCD}" type="pres">
      <dgm:prSet presAssocID="{C9533F97-299F-43A7-8075-04BBCB25338B}" presName="connectorText" presStyleLbl="sibTrans2D1" presStyleIdx="0" presStyleCnt="2"/>
      <dgm:spPr/>
    </dgm:pt>
    <dgm:pt modelId="{4BA1F39F-8DAE-4619-97BA-0A2AD8E2C98B}" type="pres">
      <dgm:prSet presAssocID="{D135254A-5132-458C-A311-90CA214547C2}" presName="node" presStyleLbl="node1" presStyleIdx="1" presStyleCnt="3" custScaleY="141102">
        <dgm:presLayoutVars>
          <dgm:bulletEnabled val="1"/>
        </dgm:presLayoutVars>
      </dgm:prSet>
      <dgm:spPr/>
    </dgm:pt>
    <dgm:pt modelId="{CD8B00DC-BC80-4BD2-95A1-5CA379A3FAE1}" type="pres">
      <dgm:prSet presAssocID="{AA2E5F16-C8FB-4C31-B230-8F70349D5933}" presName="sibTrans" presStyleLbl="sibTrans2D1" presStyleIdx="1" presStyleCnt="2"/>
      <dgm:spPr/>
    </dgm:pt>
    <dgm:pt modelId="{4D75CC20-69C6-41E8-B0EB-3DB0449E4FA1}" type="pres">
      <dgm:prSet presAssocID="{AA2E5F16-C8FB-4C31-B230-8F70349D5933}" presName="connectorText" presStyleLbl="sibTrans2D1" presStyleIdx="1" presStyleCnt="2"/>
      <dgm:spPr/>
    </dgm:pt>
    <dgm:pt modelId="{8E2FC04B-20B1-4F24-834A-F1E9A391F54D}" type="pres">
      <dgm:prSet presAssocID="{7FB95D60-E9B4-4887-8E4C-7C922D5A9D04}" presName="node" presStyleLbl="node1" presStyleIdx="2" presStyleCnt="3">
        <dgm:presLayoutVars>
          <dgm:bulletEnabled val="1"/>
        </dgm:presLayoutVars>
      </dgm:prSet>
      <dgm:spPr/>
    </dgm:pt>
  </dgm:ptLst>
  <dgm:cxnLst>
    <dgm:cxn modelId="{1DE04B19-B9A2-459E-A357-93A7EB0F87DF}" type="presOf" srcId="{C72ED69D-2D35-49F1-B29D-BD55D15FED46}" destId="{19A5F07A-95DA-4F28-9977-0ECA2CBDCE44}" srcOrd="0" destOrd="0" presId="urn:microsoft.com/office/officeart/2005/8/layout/process2"/>
    <dgm:cxn modelId="{D5199B22-2ECD-467E-AE91-EC2839F00B98}" type="presOf" srcId="{D135254A-5132-458C-A311-90CA214547C2}" destId="{4BA1F39F-8DAE-4619-97BA-0A2AD8E2C98B}" srcOrd="0" destOrd="0" presId="urn:microsoft.com/office/officeart/2005/8/layout/process2"/>
    <dgm:cxn modelId="{1358B233-3569-4567-9D5F-EDE8B7362DC6}" type="presOf" srcId="{AA2E5F16-C8FB-4C31-B230-8F70349D5933}" destId="{4D75CC20-69C6-41E8-B0EB-3DB0449E4FA1}" srcOrd="1" destOrd="0" presId="urn:microsoft.com/office/officeart/2005/8/layout/process2"/>
    <dgm:cxn modelId="{3A04874C-F46A-44BB-BF09-DCCD64743507}" type="presOf" srcId="{C9533F97-299F-43A7-8075-04BBCB25338B}" destId="{BF1CDB2C-31FC-41E5-A767-C1DBD805BFCD}" srcOrd="1" destOrd="0" presId="urn:microsoft.com/office/officeart/2005/8/layout/process2"/>
    <dgm:cxn modelId="{AE379289-906E-4D8D-AAAB-15A64ECBFF8D}" type="presOf" srcId="{C9533F97-299F-43A7-8075-04BBCB25338B}" destId="{B4BE534D-C257-40B3-BFFD-3F7B3003473B}" srcOrd="0" destOrd="0" presId="urn:microsoft.com/office/officeart/2005/8/layout/process2"/>
    <dgm:cxn modelId="{29A26696-212B-4139-BDC9-24093D3B5296}" srcId="{36502A11-741A-4C21-A09F-F5D64B1981C8}" destId="{7FB95D60-E9B4-4887-8E4C-7C922D5A9D04}" srcOrd="2" destOrd="0" parTransId="{FF088E3D-CDF2-452E-8ED4-48FF596AD054}" sibTransId="{E7BE0434-45EF-49AF-962E-B73646C26A71}"/>
    <dgm:cxn modelId="{50BF7F98-8D57-4D97-AD38-750EA10BF433}" type="presOf" srcId="{AA2E5F16-C8FB-4C31-B230-8F70349D5933}" destId="{CD8B00DC-BC80-4BD2-95A1-5CA379A3FAE1}" srcOrd="0" destOrd="0" presId="urn:microsoft.com/office/officeart/2005/8/layout/process2"/>
    <dgm:cxn modelId="{2CAB99A7-AEE8-4C3C-990D-5B43D2138520}" srcId="{36502A11-741A-4C21-A09F-F5D64B1981C8}" destId="{D135254A-5132-458C-A311-90CA214547C2}" srcOrd="1" destOrd="0" parTransId="{47018AB9-A80D-47EA-AC19-5DCA847AAF3A}" sibTransId="{AA2E5F16-C8FB-4C31-B230-8F70349D5933}"/>
    <dgm:cxn modelId="{38732CAE-7023-4281-B732-77FC3AA99E06}" type="presOf" srcId="{36502A11-741A-4C21-A09F-F5D64B1981C8}" destId="{C94687A4-D05F-4F12-9ED4-26B386849254}" srcOrd="0" destOrd="0" presId="urn:microsoft.com/office/officeart/2005/8/layout/process2"/>
    <dgm:cxn modelId="{835D30B1-E00A-43F7-9B87-1CEC7AC96B0A}" type="presOf" srcId="{7FB95D60-E9B4-4887-8E4C-7C922D5A9D04}" destId="{8E2FC04B-20B1-4F24-834A-F1E9A391F54D}" srcOrd="0" destOrd="0" presId="urn:microsoft.com/office/officeart/2005/8/layout/process2"/>
    <dgm:cxn modelId="{D33102F0-9D1F-47F8-98D7-07CE99E51316}" srcId="{36502A11-741A-4C21-A09F-F5D64B1981C8}" destId="{C72ED69D-2D35-49F1-B29D-BD55D15FED46}" srcOrd="0" destOrd="0" parTransId="{F628C002-9199-4B46-A6BE-54417FE08E95}" sibTransId="{C9533F97-299F-43A7-8075-04BBCB25338B}"/>
    <dgm:cxn modelId="{E5F411C9-FFFF-4250-A87D-23EEF7FFEA6D}" type="presParOf" srcId="{C94687A4-D05F-4F12-9ED4-26B386849254}" destId="{19A5F07A-95DA-4F28-9977-0ECA2CBDCE44}" srcOrd="0" destOrd="0" presId="urn:microsoft.com/office/officeart/2005/8/layout/process2"/>
    <dgm:cxn modelId="{C25FFF6E-2BFA-4783-B5DA-D5A3DFA8C696}" type="presParOf" srcId="{C94687A4-D05F-4F12-9ED4-26B386849254}" destId="{B4BE534D-C257-40B3-BFFD-3F7B3003473B}" srcOrd="1" destOrd="0" presId="urn:microsoft.com/office/officeart/2005/8/layout/process2"/>
    <dgm:cxn modelId="{127EA5C2-D378-4BF9-B632-BED81CCF48F7}" type="presParOf" srcId="{B4BE534D-C257-40B3-BFFD-3F7B3003473B}" destId="{BF1CDB2C-31FC-41E5-A767-C1DBD805BFCD}" srcOrd="0" destOrd="0" presId="urn:microsoft.com/office/officeart/2005/8/layout/process2"/>
    <dgm:cxn modelId="{D7200A2C-327F-4CEB-9F20-FC466669DDEE}" type="presParOf" srcId="{C94687A4-D05F-4F12-9ED4-26B386849254}" destId="{4BA1F39F-8DAE-4619-97BA-0A2AD8E2C98B}" srcOrd="2" destOrd="0" presId="urn:microsoft.com/office/officeart/2005/8/layout/process2"/>
    <dgm:cxn modelId="{51967138-0995-423E-AEA6-641C906A4DF5}" type="presParOf" srcId="{C94687A4-D05F-4F12-9ED4-26B386849254}" destId="{CD8B00DC-BC80-4BD2-95A1-5CA379A3FAE1}" srcOrd="3" destOrd="0" presId="urn:microsoft.com/office/officeart/2005/8/layout/process2"/>
    <dgm:cxn modelId="{82C83219-303B-4240-8C6F-778D930FEB7B}" type="presParOf" srcId="{CD8B00DC-BC80-4BD2-95A1-5CA379A3FAE1}" destId="{4D75CC20-69C6-41E8-B0EB-3DB0449E4FA1}" srcOrd="0" destOrd="0" presId="urn:microsoft.com/office/officeart/2005/8/layout/process2"/>
    <dgm:cxn modelId="{3484AE4F-11D0-4106-8BA5-703F754CF703}" type="presParOf" srcId="{C94687A4-D05F-4F12-9ED4-26B386849254}" destId="{8E2FC04B-20B1-4F24-834A-F1E9A391F54D}" srcOrd="4"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502A11-741A-4C21-A09F-F5D64B1981C8}" type="doc">
      <dgm:prSet loTypeId="urn:microsoft.com/office/officeart/2005/8/layout/process2" loCatId="process" qsTypeId="urn:microsoft.com/office/officeart/2005/8/quickstyle/simple1" qsCatId="simple" csTypeId="urn:microsoft.com/office/officeart/2005/8/colors/accent1_2" csCatId="accent1" phldr="1"/>
      <dgm:spPr/>
    </dgm:pt>
    <dgm:pt modelId="{C72ED69D-2D35-49F1-B29D-BD55D15FED46}">
      <dgm:prSet phldrT="[Texte]" custT="1">
        <dgm:style>
          <a:lnRef idx="2">
            <a:schemeClr val="accent2"/>
          </a:lnRef>
          <a:fillRef idx="1">
            <a:schemeClr val="lt1"/>
          </a:fillRef>
          <a:effectRef idx="0">
            <a:schemeClr val="accent2"/>
          </a:effectRef>
          <a:fontRef idx="minor">
            <a:schemeClr val="dk1"/>
          </a:fontRef>
        </dgm:style>
      </dgm:prSet>
      <dgm:spPr>
        <a:ln/>
      </dgm:spPr>
      <dgm:t>
        <a:bodyPr/>
        <a:lstStyle/>
        <a:p>
          <a:r>
            <a:rPr lang="fr-FR" sz="1200" b="1" dirty="0">
              <a:solidFill>
                <a:schemeClr val="tx1"/>
              </a:solidFill>
            </a:rPr>
            <a:t>Pépites and </a:t>
          </a:r>
          <a:r>
            <a:rPr lang="fr-FR" sz="1200" b="1" dirty="0" err="1">
              <a:solidFill>
                <a:schemeClr val="tx1"/>
              </a:solidFill>
            </a:rPr>
            <a:t>co</a:t>
          </a:r>
          <a:r>
            <a:rPr lang="fr-FR" sz="1200" b="1" dirty="0">
              <a:solidFill>
                <a:schemeClr val="tx1"/>
              </a:solidFill>
            </a:rPr>
            <a:t>, pour préparer et animer ces journées</a:t>
          </a:r>
        </a:p>
        <a:p>
          <a:r>
            <a:rPr lang="fr-FR" sz="1200" b="0" dirty="0">
              <a:solidFill>
                <a:schemeClr val="tx1"/>
              </a:solidFill>
            </a:rPr>
            <a:t>Prestation externe, neutralité</a:t>
          </a:r>
        </a:p>
      </dgm:t>
    </dgm:pt>
    <dgm:pt modelId="{F628C002-9199-4B46-A6BE-54417FE08E95}" type="parTrans" cxnId="{D33102F0-9D1F-47F8-98D7-07CE99E51316}">
      <dgm:prSet/>
      <dgm:spPr/>
      <dgm:t>
        <a:bodyPr/>
        <a:lstStyle/>
        <a:p>
          <a:endParaRPr lang="fr-FR">
            <a:solidFill>
              <a:schemeClr val="tx1"/>
            </a:solidFill>
          </a:endParaRPr>
        </a:p>
      </dgm:t>
    </dgm:pt>
    <dgm:pt modelId="{C9533F97-299F-43A7-8075-04BBCB25338B}" type="sibTrans" cxnId="{D33102F0-9D1F-47F8-98D7-07CE99E51316}">
      <dgm:prSet/>
      <dgm:spPr>
        <a:solidFill>
          <a:schemeClr val="accent2">
            <a:lumMod val="20000"/>
            <a:lumOff val="80000"/>
          </a:schemeClr>
        </a:solidFill>
      </dgm:spPr>
      <dgm:t>
        <a:bodyPr/>
        <a:lstStyle/>
        <a:p>
          <a:endParaRPr lang="fr-FR">
            <a:solidFill>
              <a:schemeClr val="tx1"/>
            </a:solidFill>
          </a:endParaRPr>
        </a:p>
      </dgm:t>
    </dgm:pt>
    <dgm:pt modelId="{D135254A-5132-458C-A311-90CA214547C2}">
      <dgm:prSet phldrT="[Texte]" custT="1">
        <dgm:style>
          <a:lnRef idx="2">
            <a:schemeClr val="accent2"/>
          </a:lnRef>
          <a:fillRef idx="1">
            <a:schemeClr val="lt1"/>
          </a:fillRef>
          <a:effectRef idx="0">
            <a:schemeClr val="accent2"/>
          </a:effectRef>
          <a:fontRef idx="minor">
            <a:schemeClr val="dk1"/>
          </a:fontRef>
        </dgm:style>
      </dgm:prSet>
      <dgm:spPr>
        <a:ln/>
      </dgm:spPr>
      <dgm:t>
        <a:bodyPr/>
        <a:lstStyle/>
        <a:p>
          <a:r>
            <a:rPr lang="fr-FR" sz="1200" b="1" dirty="0">
              <a:solidFill>
                <a:schemeClr val="tx1"/>
              </a:solidFill>
            </a:rPr>
            <a:t>Envoi en amont d’un questionnaire </a:t>
          </a:r>
        </a:p>
        <a:p>
          <a:r>
            <a:rPr lang="fr-FR" sz="1200" b="0" dirty="0">
              <a:solidFill>
                <a:schemeClr val="tx1"/>
              </a:solidFill>
            </a:rPr>
            <a:t>200 répondants de la région Paca: PS, MDPH, Education nationale, familles</a:t>
          </a:r>
        </a:p>
      </dgm:t>
    </dgm:pt>
    <dgm:pt modelId="{47018AB9-A80D-47EA-AC19-5DCA847AAF3A}" type="parTrans" cxnId="{2CAB99A7-AEE8-4C3C-990D-5B43D2138520}">
      <dgm:prSet/>
      <dgm:spPr/>
      <dgm:t>
        <a:bodyPr/>
        <a:lstStyle/>
        <a:p>
          <a:endParaRPr lang="fr-FR">
            <a:solidFill>
              <a:schemeClr val="tx1"/>
            </a:solidFill>
          </a:endParaRPr>
        </a:p>
      </dgm:t>
    </dgm:pt>
    <dgm:pt modelId="{AA2E5F16-C8FB-4C31-B230-8F70349D5933}" type="sibTrans" cxnId="{2CAB99A7-AEE8-4C3C-990D-5B43D2138520}">
      <dgm:prSet/>
      <dgm:spPr>
        <a:solidFill>
          <a:schemeClr val="accent2">
            <a:lumMod val="20000"/>
            <a:lumOff val="80000"/>
          </a:schemeClr>
        </a:solidFill>
      </dgm:spPr>
      <dgm:t>
        <a:bodyPr/>
        <a:lstStyle/>
        <a:p>
          <a:endParaRPr lang="fr-FR">
            <a:solidFill>
              <a:schemeClr val="tx1"/>
            </a:solidFill>
          </a:endParaRPr>
        </a:p>
      </dgm:t>
    </dgm:pt>
    <dgm:pt modelId="{7FB95D60-E9B4-4887-8E4C-7C922D5A9D04}">
      <dgm:prSet phldrT="[Texte]" custT="1">
        <dgm:style>
          <a:lnRef idx="2">
            <a:schemeClr val="accent2"/>
          </a:lnRef>
          <a:fillRef idx="1">
            <a:schemeClr val="lt1"/>
          </a:fillRef>
          <a:effectRef idx="0">
            <a:schemeClr val="accent2"/>
          </a:effectRef>
          <a:fontRef idx="minor">
            <a:schemeClr val="dk1"/>
          </a:fontRef>
        </dgm:style>
      </dgm:prSet>
      <dgm:spPr>
        <a:ln/>
      </dgm:spPr>
      <dgm:t>
        <a:bodyPr/>
        <a:lstStyle/>
        <a:p>
          <a:pPr algn="ctr"/>
          <a:r>
            <a:rPr lang="fr-FR" sz="1200" b="1" dirty="0">
              <a:solidFill>
                <a:schemeClr val="tx1"/>
              </a:solidFill>
            </a:rPr>
            <a:t>3 journées  et 135 participants </a:t>
          </a:r>
        </a:p>
        <a:p>
          <a:pPr algn="ctr"/>
          <a:r>
            <a:rPr lang="fr-FR" sz="1200" b="0" dirty="0">
              <a:solidFill>
                <a:schemeClr val="tx1"/>
              </a:solidFill>
            </a:rPr>
            <a:t>4/11/ 2025 Marseille, 25/11/2025 Nice, 09/12/2025 Toulon</a:t>
          </a:r>
        </a:p>
        <a:p>
          <a:pPr algn="l"/>
          <a:r>
            <a:rPr lang="fr-FR" sz="1200" b="0" dirty="0">
              <a:solidFill>
                <a:schemeClr val="tx1"/>
              </a:solidFill>
            </a:rPr>
            <a:t>Médecins, paramédicaux, ES, CMP, CMPP, CAMPS, acteurs sociaux (PRE, ASV,…), ESMS, dispositifs coordination, EN, MDPH, asso de familles</a:t>
          </a:r>
        </a:p>
      </dgm:t>
    </dgm:pt>
    <dgm:pt modelId="{FF088E3D-CDF2-452E-8ED4-48FF596AD054}" type="parTrans" cxnId="{29A26696-212B-4139-BDC9-24093D3B5296}">
      <dgm:prSet/>
      <dgm:spPr/>
      <dgm:t>
        <a:bodyPr/>
        <a:lstStyle/>
        <a:p>
          <a:endParaRPr lang="fr-FR">
            <a:solidFill>
              <a:schemeClr val="tx1"/>
            </a:solidFill>
          </a:endParaRPr>
        </a:p>
      </dgm:t>
    </dgm:pt>
    <dgm:pt modelId="{E7BE0434-45EF-49AF-962E-B73646C26A71}" type="sibTrans" cxnId="{29A26696-212B-4139-BDC9-24093D3B5296}">
      <dgm:prSet/>
      <dgm:spPr/>
      <dgm:t>
        <a:bodyPr/>
        <a:lstStyle/>
        <a:p>
          <a:endParaRPr lang="fr-FR">
            <a:solidFill>
              <a:schemeClr val="tx1"/>
            </a:solidFill>
          </a:endParaRPr>
        </a:p>
      </dgm:t>
    </dgm:pt>
    <dgm:pt modelId="{C94687A4-D05F-4F12-9ED4-26B386849254}" type="pres">
      <dgm:prSet presAssocID="{36502A11-741A-4C21-A09F-F5D64B1981C8}" presName="linearFlow" presStyleCnt="0">
        <dgm:presLayoutVars>
          <dgm:resizeHandles val="exact"/>
        </dgm:presLayoutVars>
      </dgm:prSet>
      <dgm:spPr/>
    </dgm:pt>
    <dgm:pt modelId="{19A5F07A-95DA-4F28-9977-0ECA2CBDCE44}" type="pres">
      <dgm:prSet presAssocID="{C72ED69D-2D35-49F1-B29D-BD55D15FED46}" presName="node" presStyleLbl="node1" presStyleIdx="0" presStyleCnt="3" custScaleY="72670">
        <dgm:presLayoutVars>
          <dgm:bulletEnabled val="1"/>
        </dgm:presLayoutVars>
      </dgm:prSet>
      <dgm:spPr/>
    </dgm:pt>
    <dgm:pt modelId="{B4BE534D-C257-40B3-BFFD-3F7B3003473B}" type="pres">
      <dgm:prSet presAssocID="{C9533F97-299F-43A7-8075-04BBCB25338B}" presName="sibTrans" presStyleLbl="sibTrans2D1" presStyleIdx="0" presStyleCnt="2"/>
      <dgm:spPr/>
    </dgm:pt>
    <dgm:pt modelId="{BF1CDB2C-31FC-41E5-A767-C1DBD805BFCD}" type="pres">
      <dgm:prSet presAssocID="{C9533F97-299F-43A7-8075-04BBCB25338B}" presName="connectorText" presStyleLbl="sibTrans2D1" presStyleIdx="0" presStyleCnt="2"/>
      <dgm:spPr/>
    </dgm:pt>
    <dgm:pt modelId="{4BA1F39F-8DAE-4619-97BA-0A2AD8E2C98B}" type="pres">
      <dgm:prSet presAssocID="{D135254A-5132-458C-A311-90CA214547C2}" presName="node" presStyleLbl="node1" presStyleIdx="1" presStyleCnt="3" custScaleY="104439">
        <dgm:presLayoutVars>
          <dgm:bulletEnabled val="1"/>
        </dgm:presLayoutVars>
      </dgm:prSet>
      <dgm:spPr/>
    </dgm:pt>
    <dgm:pt modelId="{CD8B00DC-BC80-4BD2-95A1-5CA379A3FAE1}" type="pres">
      <dgm:prSet presAssocID="{AA2E5F16-C8FB-4C31-B230-8F70349D5933}" presName="sibTrans" presStyleLbl="sibTrans2D1" presStyleIdx="1" presStyleCnt="2"/>
      <dgm:spPr/>
    </dgm:pt>
    <dgm:pt modelId="{4D75CC20-69C6-41E8-B0EB-3DB0449E4FA1}" type="pres">
      <dgm:prSet presAssocID="{AA2E5F16-C8FB-4C31-B230-8F70349D5933}" presName="connectorText" presStyleLbl="sibTrans2D1" presStyleIdx="1" presStyleCnt="2"/>
      <dgm:spPr/>
    </dgm:pt>
    <dgm:pt modelId="{8E2FC04B-20B1-4F24-834A-F1E9A391F54D}" type="pres">
      <dgm:prSet presAssocID="{7FB95D60-E9B4-4887-8E4C-7C922D5A9D04}" presName="node" presStyleLbl="node1" presStyleIdx="2" presStyleCnt="3" custScaleY="142861">
        <dgm:presLayoutVars>
          <dgm:bulletEnabled val="1"/>
        </dgm:presLayoutVars>
      </dgm:prSet>
      <dgm:spPr/>
    </dgm:pt>
  </dgm:ptLst>
  <dgm:cxnLst>
    <dgm:cxn modelId="{1DE04B19-B9A2-459E-A357-93A7EB0F87DF}" type="presOf" srcId="{C72ED69D-2D35-49F1-B29D-BD55D15FED46}" destId="{19A5F07A-95DA-4F28-9977-0ECA2CBDCE44}" srcOrd="0" destOrd="0" presId="urn:microsoft.com/office/officeart/2005/8/layout/process2"/>
    <dgm:cxn modelId="{D5199B22-2ECD-467E-AE91-EC2839F00B98}" type="presOf" srcId="{D135254A-5132-458C-A311-90CA214547C2}" destId="{4BA1F39F-8DAE-4619-97BA-0A2AD8E2C98B}" srcOrd="0" destOrd="0" presId="urn:microsoft.com/office/officeart/2005/8/layout/process2"/>
    <dgm:cxn modelId="{1358B233-3569-4567-9D5F-EDE8B7362DC6}" type="presOf" srcId="{AA2E5F16-C8FB-4C31-B230-8F70349D5933}" destId="{4D75CC20-69C6-41E8-B0EB-3DB0449E4FA1}" srcOrd="1" destOrd="0" presId="urn:microsoft.com/office/officeart/2005/8/layout/process2"/>
    <dgm:cxn modelId="{3A04874C-F46A-44BB-BF09-DCCD64743507}" type="presOf" srcId="{C9533F97-299F-43A7-8075-04BBCB25338B}" destId="{BF1CDB2C-31FC-41E5-A767-C1DBD805BFCD}" srcOrd="1" destOrd="0" presId="urn:microsoft.com/office/officeart/2005/8/layout/process2"/>
    <dgm:cxn modelId="{AE379289-906E-4D8D-AAAB-15A64ECBFF8D}" type="presOf" srcId="{C9533F97-299F-43A7-8075-04BBCB25338B}" destId="{B4BE534D-C257-40B3-BFFD-3F7B3003473B}" srcOrd="0" destOrd="0" presId="urn:microsoft.com/office/officeart/2005/8/layout/process2"/>
    <dgm:cxn modelId="{29A26696-212B-4139-BDC9-24093D3B5296}" srcId="{36502A11-741A-4C21-A09F-F5D64B1981C8}" destId="{7FB95D60-E9B4-4887-8E4C-7C922D5A9D04}" srcOrd="2" destOrd="0" parTransId="{FF088E3D-CDF2-452E-8ED4-48FF596AD054}" sibTransId="{E7BE0434-45EF-49AF-962E-B73646C26A71}"/>
    <dgm:cxn modelId="{50BF7F98-8D57-4D97-AD38-750EA10BF433}" type="presOf" srcId="{AA2E5F16-C8FB-4C31-B230-8F70349D5933}" destId="{CD8B00DC-BC80-4BD2-95A1-5CA379A3FAE1}" srcOrd="0" destOrd="0" presId="urn:microsoft.com/office/officeart/2005/8/layout/process2"/>
    <dgm:cxn modelId="{2CAB99A7-AEE8-4C3C-990D-5B43D2138520}" srcId="{36502A11-741A-4C21-A09F-F5D64B1981C8}" destId="{D135254A-5132-458C-A311-90CA214547C2}" srcOrd="1" destOrd="0" parTransId="{47018AB9-A80D-47EA-AC19-5DCA847AAF3A}" sibTransId="{AA2E5F16-C8FB-4C31-B230-8F70349D5933}"/>
    <dgm:cxn modelId="{38732CAE-7023-4281-B732-77FC3AA99E06}" type="presOf" srcId="{36502A11-741A-4C21-A09F-F5D64B1981C8}" destId="{C94687A4-D05F-4F12-9ED4-26B386849254}" srcOrd="0" destOrd="0" presId="urn:microsoft.com/office/officeart/2005/8/layout/process2"/>
    <dgm:cxn modelId="{835D30B1-E00A-43F7-9B87-1CEC7AC96B0A}" type="presOf" srcId="{7FB95D60-E9B4-4887-8E4C-7C922D5A9D04}" destId="{8E2FC04B-20B1-4F24-834A-F1E9A391F54D}" srcOrd="0" destOrd="0" presId="urn:microsoft.com/office/officeart/2005/8/layout/process2"/>
    <dgm:cxn modelId="{D33102F0-9D1F-47F8-98D7-07CE99E51316}" srcId="{36502A11-741A-4C21-A09F-F5D64B1981C8}" destId="{C72ED69D-2D35-49F1-B29D-BD55D15FED46}" srcOrd="0" destOrd="0" parTransId="{F628C002-9199-4B46-A6BE-54417FE08E95}" sibTransId="{C9533F97-299F-43A7-8075-04BBCB25338B}"/>
    <dgm:cxn modelId="{E5F411C9-FFFF-4250-A87D-23EEF7FFEA6D}" type="presParOf" srcId="{C94687A4-D05F-4F12-9ED4-26B386849254}" destId="{19A5F07A-95DA-4F28-9977-0ECA2CBDCE44}" srcOrd="0" destOrd="0" presId="urn:microsoft.com/office/officeart/2005/8/layout/process2"/>
    <dgm:cxn modelId="{C25FFF6E-2BFA-4783-B5DA-D5A3DFA8C696}" type="presParOf" srcId="{C94687A4-D05F-4F12-9ED4-26B386849254}" destId="{B4BE534D-C257-40B3-BFFD-3F7B3003473B}" srcOrd="1" destOrd="0" presId="urn:microsoft.com/office/officeart/2005/8/layout/process2"/>
    <dgm:cxn modelId="{127EA5C2-D378-4BF9-B632-BED81CCF48F7}" type="presParOf" srcId="{B4BE534D-C257-40B3-BFFD-3F7B3003473B}" destId="{BF1CDB2C-31FC-41E5-A767-C1DBD805BFCD}" srcOrd="0" destOrd="0" presId="urn:microsoft.com/office/officeart/2005/8/layout/process2"/>
    <dgm:cxn modelId="{D7200A2C-327F-4CEB-9F20-FC466669DDEE}" type="presParOf" srcId="{C94687A4-D05F-4F12-9ED4-26B386849254}" destId="{4BA1F39F-8DAE-4619-97BA-0A2AD8E2C98B}" srcOrd="2" destOrd="0" presId="urn:microsoft.com/office/officeart/2005/8/layout/process2"/>
    <dgm:cxn modelId="{51967138-0995-423E-AEA6-641C906A4DF5}" type="presParOf" srcId="{C94687A4-D05F-4F12-9ED4-26B386849254}" destId="{CD8B00DC-BC80-4BD2-95A1-5CA379A3FAE1}" srcOrd="3" destOrd="0" presId="urn:microsoft.com/office/officeart/2005/8/layout/process2"/>
    <dgm:cxn modelId="{82C83219-303B-4240-8C6F-778D930FEB7B}" type="presParOf" srcId="{CD8B00DC-BC80-4BD2-95A1-5CA379A3FAE1}" destId="{4D75CC20-69C6-41E8-B0EB-3DB0449E4FA1}" srcOrd="0" destOrd="0" presId="urn:microsoft.com/office/officeart/2005/8/layout/process2"/>
    <dgm:cxn modelId="{3484AE4F-11D0-4106-8BA5-703F754CF703}" type="presParOf" srcId="{C94687A4-D05F-4F12-9ED4-26B386849254}" destId="{8E2FC04B-20B1-4F24-834A-F1E9A391F54D}" srcOrd="4" destOrd="0" presId="urn:microsoft.com/office/officeart/2005/8/layout/process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502A11-741A-4C21-A09F-F5D64B1981C8}" type="doc">
      <dgm:prSet loTypeId="urn:microsoft.com/office/officeart/2005/8/layout/process2" loCatId="process" qsTypeId="urn:microsoft.com/office/officeart/2005/8/quickstyle/simple1" qsCatId="simple" csTypeId="urn:microsoft.com/office/officeart/2005/8/colors/accent1_2" csCatId="accent1" phldr="1"/>
      <dgm:spPr/>
    </dgm:pt>
    <dgm:pt modelId="{C72ED69D-2D35-49F1-B29D-BD55D15FED46}">
      <dgm:prSet phldrT="[Texte]" custT="1">
        <dgm:style>
          <a:lnRef idx="2">
            <a:schemeClr val="accent6"/>
          </a:lnRef>
          <a:fillRef idx="1">
            <a:schemeClr val="lt1"/>
          </a:fillRef>
          <a:effectRef idx="0">
            <a:schemeClr val="accent6"/>
          </a:effectRef>
          <a:fontRef idx="minor">
            <a:schemeClr val="dk1"/>
          </a:fontRef>
        </dgm:style>
      </dgm:prSet>
      <dgm:spPr>
        <a:ln/>
      </dgm:spPr>
      <dgm:t>
        <a:bodyPr/>
        <a:lstStyle/>
        <a:p>
          <a:r>
            <a:rPr lang="fr-FR" sz="1200" b="0" dirty="0">
              <a:solidFill>
                <a:schemeClr val="tx1"/>
              </a:solidFill>
            </a:rPr>
            <a:t>Démarrage de la journée par une mise en situation de </a:t>
          </a:r>
          <a:r>
            <a:rPr lang="fr-FR" sz="1200" b="1" dirty="0">
              <a:solidFill>
                <a:schemeClr val="tx1"/>
              </a:solidFill>
            </a:rPr>
            <a:t>travail en groupes sur la lisibilité de de l’offre dans le parcours</a:t>
          </a:r>
        </a:p>
      </dgm:t>
    </dgm:pt>
    <dgm:pt modelId="{F628C002-9199-4B46-A6BE-54417FE08E95}" type="parTrans" cxnId="{D33102F0-9D1F-47F8-98D7-07CE99E51316}">
      <dgm:prSet/>
      <dgm:spPr/>
      <dgm:t>
        <a:bodyPr/>
        <a:lstStyle/>
        <a:p>
          <a:endParaRPr lang="fr-FR">
            <a:solidFill>
              <a:schemeClr val="tx1"/>
            </a:solidFill>
          </a:endParaRPr>
        </a:p>
      </dgm:t>
    </dgm:pt>
    <dgm:pt modelId="{C9533F97-299F-43A7-8075-04BBCB25338B}" type="sibTrans" cxnId="{D33102F0-9D1F-47F8-98D7-07CE99E51316}">
      <dgm:prSet/>
      <dgm:spPr>
        <a:solidFill>
          <a:schemeClr val="accent6">
            <a:lumMod val="20000"/>
            <a:lumOff val="80000"/>
          </a:schemeClr>
        </a:solidFill>
      </dgm:spPr>
      <dgm:t>
        <a:bodyPr/>
        <a:lstStyle/>
        <a:p>
          <a:endParaRPr lang="fr-FR">
            <a:solidFill>
              <a:schemeClr val="tx1"/>
            </a:solidFill>
          </a:endParaRPr>
        </a:p>
      </dgm:t>
    </dgm:pt>
    <dgm:pt modelId="{D135254A-5132-458C-A311-90CA214547C2}">
      <dgm:prSet phldrT="[Texte]" custT="1">
        <dgm:style>
          <a:lnRef idx="2">
            <a:schemeClr val="accent6"/>
          </a:lnRef>
          <a:fillRef idx="1">
            <a:schemeClr val="lt1"/>
          </a:fillRef>
          <a:effectRef idx="0">
            <a:schemeClr val="accent6"/>
          </a:effectRef>
          <a:fontRef idx="minor">
            <a:schemeClr val="dk1"/>
          </a:fontRef>
        </dgm:style>
      </dgm:prSet>
      <dgm:spPr>
        <a:ln/>
      </dgm:spPr>
      <dgm:t>
        <a:bodyPr/>
        <a:lstStyle/>
        <a:p>
          <a:r>
            <a:rPr lang="fr-FR" sz="1200" b="0" dirty="0">
              <a:solidFill>
                <a:schemeClr val="tx1"/>
              </a:solidFill>
            </a:rPr>
            <a:t>Présentation des résultats du questionnaire, échanges sur les constats, et</a:t>
          </a:r>
          <a:r>
            <a:rPr lang="fr-FR" sz="1200" b="1" dirty="0">
              <a:solidFill>
                <a:schemeClr val="tx1"/>
              </a:solidFill>
            </a:rPr>
            <a:t> travail en groupes sur les défis, partagés ensuite collectivement</a:t>
          </a:r>
          <a:endParaRPr lang="fr-FR" sz="1200" b="0" dirty="0">
            <a:solidFill>
              <a:schemeClr val="tx1"/>
            </a:solidFill>
          </a:endParaRPr>
        </a:p>
      </dgm:t>
    </dgm:pt>
    <dgm:pt modelId="{47018AB9-A80D-47EA-AC19-5DCA847AAF3A}" type="parTrans" cxnId="{2CAB99A7-AEE8-4C3C-990D-5B43D2138520}">
      <dgm:prSet/>
      <dgm:spPr/>
      <dgm:t>
        <a:bodyPr/>
        <a:lstStyle/>
        <a:p>
          <a:endParaRPr lang="fr-FR">
            <a:solidFill>
              <a:schemeClr val="tx1"/>
            </a:solidFill>
          </a:endParaRPr>
        </a:p>
      </dgm:t>
    </dgm:pt>
    <dgm:pt modelId="{AA2E5F16-C8FB-4C31-B230-8F70349D5933}" type="sibTrans" cxnId="{2CAB99A7-AEE8-4C3C-990D-5B43D2138520}">
      <dgm:prSet/>
      <dgm:spPr>
        <a:solidFill>
          <a:schemeClr val="accent6">
            <a:lumMod val="20000"/>
            <a:lumOff val="80000"/>
          </a:schemeClr>
        </a:solidFill>
      </dgm:spPr>
      <dgm:t>
        <a:bodyPr/>
        <a:lstStyle/>
        <a:p>
          <a:endParaRPr lang="fr-FR">
            <a:solidFill>
              <a:schemeClr val="tx1"/>
            </a:solidFill>
          </a:endParaRPr>
        </a:p>
      </dgm:t>
    </dgm:pt>
    <dgm:pt modelId="{7FB95D60-E9B4-4887-8E4C-7C922D5A9D04}">
      <dgm:prSet phldrT="[Texte]" custT="1">
        <dgm:style>
          <a:lnRef idx="2">
            <a:schemeClr val="accent6"/>
          </a:lnRef>
          <a:fillRef idx="1">
            <a:schemeClr val="lt1"/>
          </a:fillRef>
          <a:effectRef idx="0">
            <a:schemeClr val="accent6"/>
          </a:effectRef>
          <a:fontRef idx="minor">
            <a:schemeClr val="dk1"/>
          </a:fontRef>
        </dgm:style>
      </dgm:prSet>
      <dgm:spPr>
        <a:ln/>
      </dgm:spPr>
      <dgm:t>
        <a:bodyPr/>
        <a:lstStyle/>
        <a:p>
          <a:pPr algn="ctr"/>
          <a:r>
            <a:rPr lang="fr-FR" sz="1200" b="1" dirty="0">
              <a:solidFill>
                <a:schemeClr val="tx1"/>
              </a:solidFill>
            </a:rPr>
            <a:t>Elaboration de propositions </a:t>
          </a:r>
          <a:r>
            <a:rPr lang="fr-FR" sz="1200" b="0" dirty="0">
              <a:solidFill>
                <a:schemeClr val="tx1"/>
              </a:solidFill>
            </a:rPr>
            <a:t>opérationnelles par les participants sur la base des défis retenus collectivement</a:t>
          </a:r>
        </a:p>
        <a:p>
          <a:pPr algn="ctr"/>
          <a:r>
            <a:rPr lang="fr-FR" sz="1200" b="1" dirty="0">
              <a:solidFill>
                <a:schemeClr val="tx1"/>
              </a:solidFill>
            </a:rPr>
            <a:t>Tri en séance par l’ARS et explications</a:t>
          </a:r>
        </a:p>
        <a:p>
          <a:pPr algn="ctr"/>
          <a:r>
            <a:rPr lang="fr-FR" sz="1200" b="1" dirty="0">
              <a:solidFill>
                <a:schemeClr val="tx1"/>
              </a:solidFill>
            </a:rPr>
            <a:t>Priorisation des propositions par les participants</a:t>
          </a:r>
        </a:p>
      </dgm:t>
    </dgm:pt>
    <dgm:pt modelId="{FF088E3D-CDF2-452E-8ED4-48FF596AD054}" type="parTrans" cxnId="{29A26696-212B-4139-BDC9-24093D3B5296}">
      <dgm:prSet/>
      <dgm:spPr/>
      <dgm:t>
        <a:bodyPr/>
        <a:lstStyle/>
        <a:p>
          <a:endParaRPr lang="fr-FR">
            <a:solidFill>
              <a:schemeClr val="tx1"/>
            </a:solidFill>
          </a:endParaRPr>
        </a:p>
      </dgm:t>
    </dgm:pt>
    <dgm:pt modelId="{E7BE0434-45EF-49AF-962E-B73646C26A71}" type="sibTrans" cxnId="{29A26696-212B-4139-BDC9-24093D3B5296}">
      <dgm:prSet/>
      <dgm:spPr/>
      <dgm:t>
        <a:bodyPr/>
        <a:lstStyle/>
        <a:p>
          <a:endParaRPr lang="fr-FR">
            <a:solidFill>
              <a:schemeClr val="tx1"/>
            </a:solidFill>
          </a:endParaRPr>
        </a:p>
      </dgm:t>
    </dgm:pt>
    <dgm:pt modelId="{C94687A4-D05F-4F12-9ED4-26B386849254}" type="pres">
      <dgm:prSet presAssocID="{36502A11-741A-4C21-A09F-F5D64B1981C8}" presName="linearFlow" presStyleCnt="0">
        <dgm:presLayoutVars>
          <dgm:resizeHandles val="exact"/>
        </dgm:presLayoutVars>
      </dgm:prSet>
      <dgm:spPr/>
    </dgm:pt>
    <dgm:pt modelId="{19A5F07A-95DA-4F28-9977-0ECA2CBDCE44}" type="pres">
      <dgm:prSet presAssocID="{C72ED69D-2D35-49F1-B29D-BD55D15FED46}" presName="node" presStyleLbl="node1" presStyleIdx="0" presStyleCnt="3" custScaleY="72670">
        <dgm:presLayoutVars>
          <dgm:bulletEnabled val="1"/>
        </dgm:presLayoutVars>
      </dgm:prSet>
      <dgm:spPr/>
    </dgm:pt>
    <dgm:pt modelId="{B4BE534D-C257-40B3-BFFD-3F7B3003473B}" type="pres">
      <dgm:prSet presAssocID="{C9533F97-299F-43A7-8075-04BBCB25338B}" presName="sibTrans" presStyleLbl="sibTrans2D1" presStyleIdx="0" presStyleCnt="2"/>
      <dgm:spPr/>
    </dgm:pt>
    <dgm:pt modelId="{BF1CDB2C-31FC-41E5-A767-C1DBD805BFCD}" type="pres">
      <dgm:prSet presAssocID="{C9533F97-299F-43A7-8075-04BBCB25338B}" presName="connectorText" presStyleLbl="sibTrans2D1" presStyleIdx="0" presStyleCnt="2"/>
      <dgm:spPr/>
    </dgm:pt>
    <dgm:pt modelId="{4BA1F39F-8DAE-4619-97BA-0A2AD8E2C98B}" type="pres">
      <dgm:prSet presAssocID="{D135254A-5132-458C-A311-90CA214547C2}" presName="node" presStyleLbl="node1" presStyleIdx="1" presStyleCnt="3" custScaleY="104439">
        <dgm:presLayoutVars>
          <dgm:bulletEnabled val="1"/>
        </dgm:presLayoutVars>
      </dgm:prSet>
      <dgm:spPr/>
    </dgm:pt>
    <dgm:pt modelId="{CD8B00DC-BC80-4BD2-95A1-5CA379A3FAE1}" type="pres">
      <dgm:prSet presAssocID="{AA2E5F16-C8FB-4C31-B230-8F70349D5933}" presName="sibTrans" presStyleLbl="sibTrans2D1" presStyleIdx="1" presStyleCnt="2"/>
      <dgm:spPr/>
    </dgm:pt>
    <dgm:pt modelId="{4D75CC20-69C6-41E8-B0EB-3DB0449E4FA1}" type="pres">
      <dgm:prSet presAssocID="{AA2E5F16-C8FB-4C31-B230-8F70349D5933}" presName="connectorText" presStyleLbl="sibTrans2D1" presStyleIdx="1" presStyleCnt="2"/>
      <dgm:spPr/>
    </dgm:pt>
    <dgm:pt modelId="{8E2FC04B-20B1-4F24-834A-F1E9A391F54D}" type="pres">
      <dgm:prSet presAssocID="{7FB95D60-E9B4-4887-8E4C-7C922D5A9D04}" presName="node" presStyleLbl="node1" presStyleIdx="2" presStyleCnt="3" custScaleY="142861">
        <dgm:presLayoutVars>
          <dgm:bulletEnabled val="1"/>
        </dgm:presLayoutVars>
      </dgm:prSet>
      <dgm:spPr/>
    </dgm:pt>
  </dgm:ptLst>
  <dgm:cxnLst>
    <dgm:cxn modelId="{1DE04B19-B9A2-459E-A357-93A7EB0F87DF}" type="presOf" srcId="{C72ED69D-2D35-49F1-B29D-BD55D15FED46}" destId="{19A5F07A-95DA-4F28-9977-0ECA2CBDCE44}" srcOrd="0" destOrd="0" presId="urn:microsoft.com/office/officeart/2005/8/layout/process2"/>
    <dgm:cxn modelId="{D5199B22-2ECD-467E-AE91-EC2839F00B98}" type="presOf" srcId="{D135254A-5132-458C-A311-90CA214547C2}" destId="{4BA1F39F-8DAE-4619-97BA-0A2AD8E2C98B}" srcOrd="0" destOrd="0" presId="urn:microsoft.com/office/officeart/2005/8/layout/process2"/>
    <dgm:cxn modelId="{1358B233-3569-4567-9D5F-EDE8B7362DC6}" type="presOf" srcId="{AA2E5F16-C8FB-4C31-B230-8F70349D5933}" destId="{4D75CC20-69C6-41E8-B0EB-3DB0449E4FA1}" srcOrd="1" destOrd="0" presId="urn:microsoft.com/office/officeart/2005/8/layout/process2"/>
    <dgm:cxn modelId="{3A04874C-F46A-44BB-BF09-DCCD64743507}" type="presOf" srcId="{C9533F97-299F-43A7-8075-04BBCB25338B}" destId="{BF1CDB2C-31FC-41E5-A767-C1DBD805BFCD}" srcOrd="1" destOrd="0" presId="urn:microsoft.com/office/officeart/2005/8/layout/process2"/>
    <dgm:cxn modelId="{AE379289-906E-4D8D-AAAB-15A64ECBFF8D}" type="presOf" srcId="{C9533F97-299F-43A7-8075-04BBCB25338B}" destId="{B4BE534D-C257-40B3-BFFD-3F7B3003473B}" srcOrd="0" destOrd="0" presId="urn:microsoft.com/office/officeart/2005/8/layout/process2"/>
    <dgm:cxn modelId="{29A26696-212B-4139-BDC9-24093D3B5296}" srcId="{36502A11-741A-4C21-A09F-F5D64B1981C8}" destId="{7FB95D60-E9B4-4887-8E4C-7C922D5A9D04}" srcOrd="2" destOrd="0" parTransId="{FF088E3D-CDF2-452E-8ED4-48FF596AD054}" sibTransId="{E7BE0434-45EF-49AF-962E-B73646C26A71}"/>
    <dgm:cxn modelId="{50BF7F98-8D57-4D97-AD38-750EA10BF433}" type="presOf" srcId="{AA2E5F16-C8FB-4C31-B230-8F70349D5933}" destId="{CD8B00DC-BC80-4BD2-95A1-5CA379A3FAE1}" srcOrd="0" destOrd="0" presId="urn:microsoft.com/office/officeart/2005/8/layout/process2"/>
    <dgm:cxn modelId="{2CAB99A7-AEE8-4C3C-990D-5B43D2138520}" srcId="{36502A11-741A-4C21-A09F-F5D64B1981C8}" destId="{D135254A-5132-458C-A311-90CA214547C2}" srcOrd="1" destOrd="0" parTransId="{47018AB9-A80D-47EA-AC19-5DCA847AAF3A}" sibTransId="{AA2E5F16-C8FB-4C31-B230-8F70349D5933}"/>
    <dgm:cxn modelId="{38732CAE-7023-4281-B732-77FC3AA99E06}" type="presOf" srcId="{36502A11-741A-4C21-A09F-F5D64B1981C8}" destId="{C94687A4-D05F-4F12-9ED4-26B386849254}" srcOrd="0" destOrd="0" presId="urn:microsoft.com/office/officeart/2005/8/layout/process2"/>
    <dgm:cxn modelId="{835D30B1-E00A-43F7-9B87-1CEC7AC96B0A}" type="presOf" srcId="{7FB95D60-E9B4-4887-8E4C-7C922D5A9D04}" destId="{8E2FC04B-20B1-4F24-834A-F1E9A391F54D}" srcOrd="0" destOrd="0" presId="urn:microsoft.com/office/officeart/2005/8/layout/process2"/>
    <dgm:cxn modelId="{D33102F0-9D1F-47F8-98D7-07CE99E51316}" srcId="{36502A11-741A-4C21-A09F-F5D64B1981C8}" destId="{C72ED69D-2D35-49F1-B29D-BD55D15FED46}" srcOrd="0" destOrd="0" parTransId="{F628C002-9199-4B46-A6BE-54417FE08E95}" sibTransId="{C9533F97-299F-43A7-8075-04BBCB25338B}"/>
    <dgm:cxn modelId="{E5F411C9-FFFF-4250-A87D-23EEF7FFEA6D}" type="presParOf" srcId="{C94687A4-D05F-4F12-9ED4-26B386849254}" destId="{19A5F07A-95DA-4F28-9977-0ECA2CBDCE44}" srcOrd="0" destOrd="0" presId="urn:microsoft.com/office/officeart/2005/8/layout/process2"/>
    <dgm:cxn modelId="{C25FFF6E-2BFA-4783-B5DA-D5A3DFA8C696}" type="presParOf" srcId="{C94687A4-D05F-4F12-9ED4-26B386849254}" destId="{B4BE534D-C257-40B3-BFFD-3F7B3003473B}" srcOrd="1" destOrd="0" presId="urn:microsoft.com/office/officeart/2005/8/layout/process2"/>
    <dgm:cxn modelId="{127EA5C2-D378-4BF9-B632-BED81CCF48F7}" type="presParOf" srcId="{B4BE534D-C257-40B3-BFFD-3F7B3003473B}" destId="{BF1CDB2C-31FC-41E5-A767-C1DBD805BFCD}" srcOrd="0" destOrd="0" presId="urn:microsoft.com/office/officeart/2005/8/layout/process2"/>
    <dgm:cxn modelId="{D7200A2C-327F-4CEB-9F20-FC466669DDEE}" type="presParOf" srcId="{C94687A4-D05F-4F12-9ED4-26B386849254}" destId="{4BA1F39F-8DAE-4619-97BA-0A2AD8E2C98B}" srcOrd="2" destOrd="0" presId="urn:microsoft.com/office/officeart/2005/8/layout/process2"/>
    <dgm:cxn modelId="{51967138-0995-423E-AEA6-641C906A4DF5}" type="presParOf" srcId="{C94687A4-D05F-4F12-9ED4-26B386849254}" destId="{CD8B00DC-BC80-4BD2-95A1-5CA379A3FAE1}" srcOrd="3" destOrd="0" presId="urn:microsoft.com/office/officeart/2005/8/layout/process2"/>
    <dgm:cxn modelId="{82C83219-303B-4240-8C6F-778D930FEB7B}" type="presParOf" srcId="{CD8B00DC-BC80-4BD2-95A1-5CA379A3FAE1}" destId="{4D75CC20-69C6-41E8-B0EB-3DB0449E4FA1}" srcOrd="0" destOrd="0" presId="urn:microsoft.com/office/officeart/2005/8/layout/process2"/>
    <dgm:cxn modelId="{3484AE4F-11D0-4106-8BA5-703F754CF703}" type="presParOf" srcId="{C94687A4-D05F-4F12-9ED4-26B386849254}" destId="{8E2FC04B-20B1-4F24-834A-F1E9A391F54D}" srcOrd="4" destOrd="0" presId="urn:microsoft.com/office/officeart/2005/8/layout/process2"/>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3696EE-F06A-4F35-93CB-F71A433F9924}"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fr-FR"/>
        </a:p>
      </dgm:t>
    </dgm:pt>
    <dgm:pt modelId="{8BE8ECFB-3AE4-4F11-85EA-092CEE633336}">
      <dgm:prSet phldrT="[Texte]" custT="1"/>
      <dgm:spPr/>
      <dgm:t>
        <a:bodyPr/>
        <a:lstStyle/>
        <a:p>
          <a:r>
            <a:rPr lang="fr-FR" sz="1400" b="1" dirty="0"/>
            <a:t>Rendre le parcours et l’offre plus lisibles</a:t>
          </a:r>
        </a:p>
        <a:p>
          <a:endParaRPr lang="fr-FR" sz="1400" b="1" dirty="0"/>
        </a:p>
      </dgm:t>
    </dgm:pt>
    <dgm:pt modelId="{8D5C1EFE-DD07-4142-9575-D2DFC36B18AB}" type="parTrans" cxnId="{23247A09-3940-4806-8A8D-B353676D9F39}">
      <dgm:prSet/>
      <dgm:spPr/>
      <dgm:t>
        <a:bodyPr/>
        <a:lstStyle/>
        <a:p>
          <a:endParaRPr lang="fr-FR"/>
        </a:p>
      </dgm:t>
    </dgm:pt>
    <dgm:pt modelId="{5A63AC48-2EB4-45A9-8F20-3736488B0234}" type="sibTrans" cxnId="{23247A09-3940-4806-8A8D-B353676D9F39}">
      <dgm:prSet/>
      <dgm:spPr/>
      <dgm:t>
        <a:bodyPr/>
        <a:lstStyle/>
        <a:p>
          <a:endParaRPr lang="fr-FR"/>
        </a:p>
      </dgm:t>
    </dgm:pt>
    <dgm:pt modelId="{1487A749-9C80-461E-B5B0-00F9050B0801}">
      <dgm:prSet phldrT="[Texte]" custT="1"/>
      <dgm:spPr/>
      <dgm:t>
        <a:bodyPr/>
        <a:lstStyle/>
        <a:p>
          <a:r>
            <a:rPr lang="fr-FR" sz="1100" i="0" dirty="0"/>
            <a:t>Animation des acteurs dans les territoires confiée au DER </a:t>
          </a:r>
          <a:r>
            <a:rPr lang="fr-FR" sz="1100" i="0" dirty="0" err="1"/>
            <a:t>Résodys</a:t>
          </a:r>
          <a:r>
            <a:rPr lang="fr-FR" sz="1100" i="0" dirty="0"/>
            <a:t> (CPOM 2026-2028)</a:t>
          </a:r>
        </a:p>
      </dgm:t>
    </dgm:pt>
    <dgm:pt modelId="{6FFBEB4E-F604-4BEC-90FB-E9C013A92453}" type="parTrans" cxnId="{90AB1139-9ACB-4B82-9877-FE584BEF6383}">
      <dgm:prSet/>
      <dgm:spPr/>
      <dgm:t>
        <a:bodyPr/>
        <a:lstStyle/>
        <a:p>
          <a:endParaRPr lang="fr-FR"/>
        </a:p>
      </dgm:t>
    </dgm:pt>
    <dgm:pt modelId="{D73BF218-06CC-4A3F-A317-1A0DFA2F3A41}" type="sibTrans" cxnId="{90AB1139-9ACB-4B82-9877-FE584BEF6383}">
      <dgm:prSet/>
      <dgm:spPr/>
      <dgm:t>
        <a:bodyPr/>
        <a:lstStyle/>
        <a:p>
          <a:endParaRPr lang="fr-FR"/>
        </a:p>
      </dgm:t>
    </dgm:pt>
    <dgm:pt modelId="{86E4B10F-4CAA-4D93-8BF0-91E1D34098AC}">
      <dgm:prSet phldrT="[Texte]" custT="1"/>
      <dgm:spPr/>
      <dgm:t>
        <a:bodyPr/>
        <a:lstStyle/>
        <a:p>
          <a:r>
            <a:rPr lang="fr-FR" sz="1400" b="1" dirty="0">
              <a:solidFill>
                <a:schemeClr val="tx2">
                  <a:lumMod val="60000"/>
                  <a:lumOff val="40000"/>
                </a:schemeClr>
              </a:solidFill>
            </a:rPr>
            <a:t>Outiller l’orientation des familles par des points d’entrée plus lisibles</a:t>
          </a:r>
        </a:p>
        <a:p>
          <a:endParaRPr lang="fr-FR" sz="1400" b="1" dirty="0">
            <a:solidFill>
              <a:schemeClr val="tx2">
                <a:lumMod val="60000"/>
                <a:lumOff val="40000"/>
              </a:schemeClr>
            </a:solidFill>
          </a:endParaRPr>
        </a:p>
      </dgm:t>
    </dgm:pt>
    <dgm:pt modelId="{D06EB80B-D288-40B9-BED1-F2B512217F5B}" type="parTrans" cxnId="{BE160C27-85A8-4923-A9A2-5B0EBE5FF44E}">
      <dgm:prSet/>
      <dgm:spPr/>
      <dgm:t>
        <a:bodyPr/>
        <a:lstStyle/>
        <a:p>
          <a:endParaRPr lang="fr-FR"/>
        </a:p>
      </dgm:t>
    </dgm:pt>
    <dgm:pt modelId="{8F5FFA52-871A-4E4B-BE12-70EF969F0621}" type="sibTrans" cxnId="{BE160C27-85A8-4923-A9A2-5B0EBE5FF44E}">
      <dgm:prSet/>
      <dgm:spPr/>
      <dgm:t>
        <a:bodyPr/>
        <a:lstStyle/>
        <a:p>
          <a:endParaRPr lang="fr-FR"/>
        </a:p>
      </dgm:t>
    </dgm:pt>
    <dgm:pt modelId="{2E454E99-D141-41E0-9FF2-D54026A05E45}">
      <dgm:prSet phldrT="[Texte]" custT="1"/>
      <dgm:spPr/>
      <dgm:t>
        <a:bodyPr/>
        <a:lstStyle/>
        <a:p>
          <a:r>
            <a:rPr lang="fr-FR" sz="1100" dirty="0">
              <a:solidFill>
                <a:schemeClr val="tx2">
                  <a:lumMod val="60000"/>
                  <a:lumOff val="40000"/>
                </a:schemeClr>
              </a:solidFill>
            </a:rPr>
            <a:t>Arrêté 19/12/2025 service de réparage précoce, travaux ARS 2026</a:t>
          </a:r>
        </a:p>
      </dgm:t>
    </dgm:pt>
    <dgm:pt modelId="{B4363079-9612-4FF8-985E-B12112C6828B}" type="parTrans" cxnId="{99548FE8-3AD1-4441-94CC-73B82BDAA22F}">
      <dgm:prSet/>
      <dgm:spPr/>
      <dgm:t>
        <a:bodyPr/>
        <a:lstStyle/>
        <a:p>
          <a:endParaRPr lang="fr-FR"/>
        </a:p>
      </dgm:t>
    </dgm:pt>
    <dgm:pt modelId="{75EC1386-E597-4A09-A013-D076B3BFBF3B}" type="sibTrans" cxnId="{99548FE8-3AD1-4441-94CC-73B82BDAA22F}">
      <dgm:prSet/>
      <dgm:spPr/>
      <dgm:t>
        <a:bodyPr/>
        <a:lstStyle/>
        <a:p>
          <a:endParaRPr lang="fr-FR"/>
        </a:p>
      </dgm:t>
    </dgm:pt>
    <dgm:pt modelId="{7FA16710-87E0-40FC-9E48-D25C89BA3474}">
      <dgm:prSet phldrT="[Texte]" custT="1"/>
      <dgm:spPr/>
      <dgm:t>
        <a:bodyPr/>
        <a:lstStyle/>
        <a:p>
          <a:r>
            <a:rPr lang="fr-FR" sz="1400" b="1" dirty="0">
              <a:solidFill>
                <a:schemeClr val="tx2">
                  <a:lumMod val="60000"/>
                  <a:lumOff val="40000"/>
                </a:schemeClr>
              </a:solidFill>
            </a:rPr>
            <a:t>Renforcer les compétences et développer une culture commune des TND</a:t>
          </a:r>
        </a:p>
      </dgm:t>
    </dgm:pt>
    <dgm:pt modelId="{E0105E1F-2F5F-440B-A3DA-6D59EBC0CC83}" type="parTrans" cxnId="{3EF24F24-920D-4224-9586-470B09BCC2E8}">
      <dgm:prSet/>
      <dgm:spPr/>
      <dgm:t>
        <a:bodyPr/>
        <a:lstStyle/>
        <a:p>
          <a:endParaRPr lang="fr-FR"/>
        </a:p>
      </dgm:t>
    </dgm:pt>
    <dgm:pt modelId="{A4E425F6-0BEA-412C-B328-43648CF6C798}" type="sibTrans" cxnId="{3EF24F24-920D-4224-9586-470B09BCC2E8}">
      <dgm:prSet/>
      <dgm:spPr/>
      <dgm:t>
        <a:bodyPr/>
        <a:lstStyle/>
        <a:p>
          <a:endParaRPr lang="fr-FR"/>
        </a:p>
      </dgm:t>
    </dgm:pt>
    <dgm:pt modelId="{96F9F825-CFCA-417A-9ACB-98DE4DF0A178}">
      <dgm:prSet phldrT="[Texte]" custT="1"/>
      <dgm:spPr/>
      <dgm:t>
        <a:bodyPr/>
        <a:lstStyle/>
        <a:p>
          <a:r>
            <a:rPr lang="fr-FR" sz="1100" dirty="0">
              <a:solidFill>
                <a:schemeClr val="tx2">
                  <a:lumMod val="60000"/>
                  <a:lumOff val="40000"/>
                </a:schemeClr>
              </a:solidFill>
            </a:rPr>
            <a:t> CTRA TND &lt; Commission  régionale sur la formation (</a:t>
          </a:r>
          <a:r>
            <a:rPr lang="fr-FR" sz="1100" dirty="0" err="1">
              <a:solidFill>
                <a:schemeClr val="tx2">
                  <a:lumMod val="60000"/>
                  <a:lumOff val="40000"/>
                </a:schemeClr>
              </a:solidFill>
            </a:rPr>
            <a:t>Résodys</a:t>
          </a:r>
          <a:r>
            <a:rPr lang="fr-FR" sz="1100" dirty="0">
              <a:solidFill>
                <a:schemeClr val="tx2">
                  <a:lumMod val="60000"/>
                  <a:lumOff val="40000"/>
                </a:schemeClr>
              </a:solidFill>
            </a:rPr>
            <a:t>, centres de référence, CREAI)</a:t>
          </a:r>
        </a:p>
      </dgm:t>
    </dgm:pt>
    <dgm:pt modelId="{D5B9C5A8-8886-44BB-B902-0B6E2AA56F75}" type="parTrans" cxnId="{1C6E0624-D3C7-489F-AAF4-39E686EF1412}">
      <dgm:prSet/>
      <dgm:spPr/>
      <dgm:t>
        <a:bodyPr/>
        <a:lstStyle/>
        <a:p>
          <a:endParaRPr lang="fr-FR"/>
        </a:p>
      </dgm:t>
    </dgm:pt>
    <dgm:pt modelId="{2D30A5D6-B3E1-4746-B918-BA3410ABD80A}" type="sibTrans" cxnId="{1C6E0624-D3C7-489F-AAF4-39E686EF1412}">
      <dgm:prSet/>
      <dgm:spPr/>
      <dgm:t>
        <a:bodyPr/>
        <a:lstStyle/>
        <a:p>
          <a:endParaRPr lang="fr-FR"/>
        </a:p>
      </dgm:t>
    </dgm:pt>
    <dgm:pt modelId="{0B4B1255-78D9-4EEB-9396-E0A8B2897FA5}">
      <dgm:prSet phldrT="[Texte]" custT="1"/>
      <dgm:spPr/>
      <dgm:t>
        <a:bodyPr/>
        <a:lstStyle/>
        <a:p>
          <a:r>
            <a:rPr lang="fr-FR" sz="1100" i="0" dirty="0"/>
            <a:t>Travaux du CRTDAH</a:t>
          </a:r>
        </a:p>
      </dgm:t>
    </dgm:pt>
    <dgm:pt modelId="{82556243-4A58-4336-B3E6-BEE3C983EBFC}" type="parTrans" cxnId="{E1720914-1DF8-4163-A283-718A36A513CB}">
      <dgm:prSet/>
      <dgm:spPr/>
      <dgm:t>
        <a:bodyPr/>
        <a:lstStyle/>
        <a:p>
          <a:endParaRPr lang="fr-FR"/>
        </a:p>
      </dgm:t>
    </dgm:pt>
    <dgm:pt modelId="{DC736A33-3DA1-4C7E-9892-D7BB97D7ADAA}" type="sibTrans" cxnId="{E1720914-1DF8-4163-A283-718A36A513CB}">
      <dgm:prSet/>
      <dgm:spPr/>
      <dgm:t>
        <a:bodyPr/>
        <a:lstStyle/>
        <a:p>
          <a:endParaRPr lang="fr-FR"/>
        </a:p>
      </dgm:t>
    </dgm:pt>
    <dgm:pt modelId="{040B093E-698B-4CEE-8BCD-2B4D0821A4B9}">
      <dgm:prSet phldrT="[Texte]" custT="1"/>
      <dgm:spPr/>
      <dgm:t>
        <a:bodyPr/>
        <a:lstStyle/>
        <a:p>
          <a:r>
            <a:rPr lang="fr-FR" sz="1100" i="0" dirty="0"/>
            <a:t>Déploiement de l’annuaire CASSI</a:t>
          </a:r>
        </a:p>
      </dgm:t>
    </dgm:pt>
    <dgm:pt modelId="{4648C4AF-B6BE-4549-8C99-434B9667124D}" type="parTrans" cxnId="{8D40ED6E-DC2E-4C82-A18D-2F455B8C0E3B}">
      <dgm:prSet/>
      <dgm:spPr/>
      <dgm:t>
        <a:bodyPr/>
        <a:lstStyle/>
        <a:p>
          <a:endParaRPr lang="fr-FR"/>
        </a:p>
      </dgm:t>
    </dgm:pt>
    <dgm:pt modelId="{F8FBE820-B5B7-4D05-A292-A4FC0F9CEEA1}" type="sibTrans" cxnId="{8D40ED6E-DC2E-4C82-A18D-2F455B8C0E3B}">
      <dgm:prSet/>
      <dgm:spPr/>
      <dgm:t>
        <a:bodyPr/>
        <a:lstStyle/>
        <a:p>
          <a:endParaRPr lang="fr-FR"/>
        </a:p>
      </dgm:t>
    </dgm:pt>
    <dgm:pt modelId="{20B21721-DDC2-480D-861E-25234CD1E952}">
      <dgm:prSet phldrT="[Texte]" custT="1"/>
      <dgm:spPr/>
      <dgm:t>
        <a:bodyPr/>
        <a:lstStyle/>
        <a:p>
          <a:r>
            <a:rPr lang="fr-FR" sz="1100" dirty="0">
              <a:solidFill>
                <a:schemeClr val="tx2">
                  <a:lumMod val="60000"/>
                  <a:lumOff val="40000"/>
                </a:schemeClr>
              </a:solidFill>
            </a:rPr>
            <a:t>EDL communs guichets d’accueil</a:t>
          </a:r>
        </a:p>
      </dgm:t>
    </dgm:pt>
    <dgm:pt modelId="{87346054-DBEB-42CD-B174-7615CF369C60}" type="parTrans" cxnId="{4B812AA1-D7D1-4B75-816F-D6EA6EF7C8AF}">
      <dgm:prSet/>
      <dgm:spPr/>
      <dgm:t>
        <a:bodyPr/>
        <a:lstStyle/>
        <a:p>
          <a:endParaRPr lang="fr-FR"/>
        </a:p>
      </dgm:t>
    </dgm:pt>
    <dgm:pt modelId="{F60C446C-9521-4825-BDDF-2166FF406339}" type="sibTrans" cxnId="{4B812AA1-D7D1-4B75-816F-D6EA6EF7C8AF}">
      <dgm:prSet/>
      <dgm:spPr/>
      <dgm:t>
        <a:bodyPr/>
        <a:lstStyle/>
        <a:p>
          <a:endParaRPr lang="fr-FR"/>
        </a:p>
      </dgm:t>
    </dgm:pt>
    <dgm:pt modelId="{1D1EAB96-D158-45FD-8329-9DDDD82888B0}">
      <dgm:prSet phldrT="[Texte]" custT="1"/>
      <dgm:spPr/>
      <dgm:t>
        <a:bodyPr/>
        <a:lstStyle/>
        <a:p>
          <a:r>
            <a:rPr lang="fr-FR" sz="1100" dirty="0">
              <a:solidFill>
                <a:schemeClr val="tx2">
                  <a:lumMod val="60000"/>
                  <a:lumOff val="40000"/>
                </a:schemeClr>
              </a:solidFill>
            </a:rPr>
            <a:t>Recenser et rendre plus lisibles des actions de santé</a:t>
          </a:r>
        </a:p>
      </dgm:t>
    </dgm:pt>
    <dgm:pt modelId="{ADB2A676-811F-4F5B-8792-F8921DDF7CB8}" type="parTrans" cxnId="{2F1B74E9-7A84-4570-93D4-3629612E1BD9}">
      <dgm:prSet/>
      <dgm:spPr/>
      <dgm:t>
        <a:bodyPr/>
        <a:lstStyle/>
        <a:p>
          <a:endParaRPr lang="fr-FR"/>
        </a:p>
      </dgm:t>
    </dgm:pt>
    <dgm:pt modelId="{FBF1A4F4-3053-4E84-B42E-B5CB3750DE06}" type="sibTrans" cxnId="{2F1B74E9-7A84-4570-93D4-3629612E1BD9}">
      <dgm:prSet/>
      <dgm:spPr/>
      <dgm:t>
        <a:bodyPr/>
        <a:lstStyle/>
        <a:p>
          <a:endParaRPr lang="fr-FR"/>
        </a:p>
      </dgm:t>
    </dgm:pt>
    <dgm:pt modelId="{81D78D9A-3E63-45DC-B984-B3450F74FC50}">
      <dgm:prSet phldrT="[Texte]" custT="1"/>
      <dgm:spPr/>
      <dgm:t>
        <a:bodyPr/>
        <a:lstStyle/>
        <a:p>
          <a:r>
            <a:rPr lang="fr-FR" sz="1100" dirty="0">
              <a:solidFill>
                <a:schemeClr val="tx2">
                  <a:lumMod val="60000"/>
                  <a:lumOff val="40000"/>
                </a:schemeClr>
              </a:solidFill>
            </a:rPr>
            <a:t>publique</a:t>
          </a:r>
        </a:p>
      </dgm:t>
    </dgm:pt>
    <dgm:pt modelId="{B20B2AB6-EBBE-4C62-B673-3FF7B66C5441}" type="parTrans" cxnId="{462DB99E-5BED-46F2-9DA0-56F9D99A5928}">
      <dgm:prSet/>
      <dgm:spPr/>
      <dgm:t>
        <a:bodyPr/>
        <a:lstStyle/>
        <a:p>
          <a:endParaRPr lang="fr-FR"/>
        </a:p>
      </dgm:t>
    </dgm:pt>
    <dgm:pt modelId="{5F343294-98D9-4534-A556-C5C0C1AF8B65}" type="sibTrans" cxnId="{462DB99E-5BED-46F2-9DA0-56F9D99A5928}">
      <dgm:prSet/>
      <dgm:spPr/>
      <dgm:t>
        <a:bodyPr/>
        <a:lstStyle/>
        <a:p>
          <a:endParaRPr lang="fr-FR"/>
        </a:p>
      </dgm:t>
    </dgm:pt>
    <dgm:pt modelId="{F27E1A44-23C3-45AB-9E65-12BA8AA2F8FE}" type="pres">
      <dgm:prSet presAssocID="{103696EE-F06A-4F35-93CB-F71A433F9924}" presName="Name0" presStyleCnt="0">
        <dgm:presLayoutVars>
          <dgm:dir/>
          <dgm:resizeHandles val="exact"/>
        </dgm:presLayoutVars>
      </dgm:prSet>
      <dgm:spPr/>
    </dgm:pt>
    <dgm:pt modelId="{513806D4-B3A7-4A53-8A98-3E5422EFB27D}" type="pres">
      <dgm:prSet presAssocID="{8BE8ECFB-3AE4-4F11-85EA-092CEE633336}" presName="node" presStyleLbl="node1" presStyleIdx="0" presStyleCnt="3">
        <dgm:presLayoutVars>
          <dgm:bulletEnabled val="1"/>
        </dgm:presLayoutVars>
      </dgm:prSet>
      <dgm:spPr/>
    </dgm:pt>
    <dgm:pt modelId="{743AEF5F-52C0-48CF-9CB9-A411C77C36C6}" type="pres">
      <dgm:prSet presAssocID="{5A63AC48-2EB4-45A9-8F20-3736488B0234}" presName="sibTrans" presStyleCnt="0"/>
      <dgm:spPr/>
    </dgm:pt>
    <dgm:pt modelId="{EE7AE91E-DA5A-4F76-9FEF-59F777AAFC5B}" type="pres">
      <dgm:prSet presAssocID="{86E4B10F-4CAA-4D93-8BF0-91E1D34098AC}" presName="node" presStyleLbl="node1" presStyleIdx="1" presStyleCnt="3">
        <dgm:presLayoutVars>
          <dgm:bulletEnabled val="1"/>
        </dgm:presLayoutVars>
      </dgm:prSet>
      <dgm:spPr/>
    </dgm:pt>
    <dgm:pt modelId="{B8A7DB25-470C-4851-B46E-6AAA4A9FB163}" type="pres">
      <dgm:prSet presAssocID="{8F5FFA52-871A-4E4B-BE12-70EF969F0621}" presName="sibTrans" presStyleCnt="0"/>
      <dgm:spPr/>
    </dgm:pt>
    <dgm:pt modelId="{D27BCA78-1CF2-49E0-B5F8-57E9F9462F03}" type="pres">
      <dgm:prSet presAssocID="{7FA16710-87E0-40FC-9E48-D25C89BA3474}" presName="node" presStyleLbl="node1" presStyleIdx="2" presStyleCnt="3">
        <dgm:presLayoutVars>
          <dgm:bulletEnabled val="1"/>
        </dgm:presLayoutVars>
      </dgm:prSet>
      <dgm:spPr/>
    </dgm:pt>
  </dgm:ptLst>
  <dgm:cxnLst>
    <dgm:cxn modelId="{23247A09-3940-4806-8A8D-B353676D9F39}" srcId="{103696EE-F06A-4F35-93CB-F71A433F9924}" destId="{8BE8ECFB-3AE4-4F11-85EA-092CEE633336}" srcOrd="0" destOrd="0" parTransId="{8D5C1EFE-DD07-4142-9575-D2DFC36B18AB}" sibTransId="{5A63AC48-2EB4-45A9-8F20-3736488B0234}"/>
    <dgm:cxn modelId="{DEEB540F-C611-4CEE-BDBF-C98749076B13}" type="presOf" srcId="{8BE8ECFB-3AE4-4F11-85EA-092CEE633336}" destId="{513806D4-B3A7-4A53-8A98-3E5422EFB27D}" srcOrd="0" destOrd="0" presId="urn:microsoft.com/office/officeart/2005/8/layout/hList6"/>
    <dgm:cxn modelId="{E1720914-1DF8-4163-A283-718A36A513CB}" srcId="{8BE8ECFB-3AE4-4F11-85EA-092CEE633336}" destId="{0B4B1255-78D9-4EEB-9396-E0A8B2897FA5}" srcOrd="2" destOrd="0" parTransId="{82556243-4A58-4336-B3E6-BEE3C983EBFC}" sibTransId="{DC736A33-3DA1-4C7E-9892-D7BB97D7ADAA}"/>
    <dgm:cxn modelId="{28A37316-042D-4BE8-ADA2-101C548BEFAF}" type="presOf" srcId="{2E454E99-D141-41E0-9FF2-D54026A05E45}" destId="{EE7AE91E-DA5A-4F76-9FEF-59F777AAFC5B}" srcOrd="0" destOrd="1" presId="urn:microsoft.com/office/officeart/2005/8/layout/hList6"/>
    <dgm:cxn modelId="{1C6E0624-D3C7-489F-AAF4-39E686EF1412}" srcId="{7FA16710-87E0-40FC-9E48-D25C89BA3474}" destId="{96F9F825-CFCA-417A-9ACB-98DE4DF0A178}" srcOrd="0" destOrd="0" parTransId="{D5B9C5A8-8886-44BB-B902-0B6E2AA56F75}" sibTransId="{2D30A5D6-B3E1-4746-B918-BA3410ABD80A}"/>
    <dgm:cxn modelId="{3EF24F24-920D-4224-9586-470B09BCC2E8}" srcId="{103696EE-F06A-4F35-93CB-F71A433F9924}" destId="{7FA16710-87E0-40FC-9E48-D25C89BA3474}" srcOrd="2" destOrd="0" parTransId="{E0105E1F-2F5F-440B-A3DA-6D59EBC0CC83}" sibTransId="{A4E425F6-0BEA-412C-B328-43648CF6C798}"/>
    <dgm:cxn modelId="{BE160C27-85A8-4923-A9A2-5B0EBE5FF44E}" srcId="{103696EE-F06A-4F35-93CB-F71A433F9924}" destId="{86E4B10F-4CAA-4D93-8BF0-91E1D34098AC}" srcOrd="1" destOrd="0" parTransId="{D06EB80B-D288-40B9-BED1-F2B512217F5B}" sibTransId="{8F5FFA52-871A-4E4B-BE12-70EF969F0621}"/>
    <dgm:cxn modelId="{90AB1139-9ACB-4B82-9877-FE584BEF6383}" srcId="{8BE8ECFB-3AE4-4F11-85EA-092CEE633336}" destId="{1487A749-9C80-461E-B5B0-00F9050B0801}" srcOrd="1" destOrd="0" parTransId="{6FFBEB4E-F604-4BEC-90FB-E9C013A92453}" sibTransId="{D73BF218-06CC-4A3F-A317-1A0DFA2F3A41}"/>
    <dgm:cxn modelId="{46BE205B-350D-42DB-8ED1-5D2FE4493DA4}" type="presOf" srcId="{7FA16710-87E0-40FC-9E48-D25C89BA3474}" destId="{D27BCA78-1CF2-49E0-B5F8-57E9F9462F03}" srcOrd="0" destOrd="0" presId="urn:microsoft.com/office/officeart/2005/8/layout/hList6"/>
    <dgm:cxn modelId="{CEB9C05E-37F6-453A-B3BC-CE6D5737FBBF}" type="presOf" srcId="{1D1EAB96-D158-45FD-8329-9DDDD82888B0}" destId="{D27BCA78-1CF2-49E0-B5F8-57E9F9462F03}" srcOrd="0" destOrd="2" presId="urn:microsoft.com/office/officeart/2005/8/layout/hList6"/>
    <dgm:cxn modelId="{0208DA42-4A06-4C98-B58D-8D8AEB1983FF}" type="presOf" srcId="{103696EE-F06A-4F35-93CB-F71A433F9924}" destId="{F27E1A44-23C3-45AB-9E65-12BA8AA2F8FE}" srcOrd="0" destOrd="0" presId="urn:microsoft.com/office/officeart/2005/8/layout/hList6"/>
    <dgm:cxn modelId="{8D40ED6E-DC2E-4C82-A18D-2F455B8C0E3B}" srcId="{8BE8ECFB-3AE4-4F11-85EA-092CEE633336}" destId="{040B093E-698B-4CEE-8BCD-2B4D0821A4B9}" srcOrd="0" destOrd="0" parTransId="{4648C4AF-B6BE-4549-8C99-434B9667124D}" sibTransId="{F8FBE820-B5B7-4D05-A292-A4FC0F9CEEA1}"/>
    <dgm:cxn modelId="{68D27F54-3275-46C5-B9BD-691B8FC9EEB3}" type="presOf" srcId="{96F9F825-CFCA-417A-9ACB-98DE4DF0A178}" destId="{D27BCA78-1CF2-49E0-B5F8-57E9F9462F03}" srcOrd="0" destOrd="1" presId="urn:microsoft.com/office/officeart/2005/8/layout/hList6"/>
    <dgm:cxn modelId="{F7231E8B-67D5-4BCA-B5AA-3C9BCE5D869E}" type="presOf" srcId="{81D78D9A-3E63-45DC-B984-B3450F74FC50}" destId="{D27BCA78-1CF2-49E0-B5F8-57E9F9462F03}" srcOrd="0" destOrd="3" presId="urn:microsoft.com/office/officeart/2005/8/layout/hList6"/>
    <dgm:cxn modelId="{5C2F0999-F98B-4DC4-9372-75D5069361D2}" type="presOf" srcId="{20B21721-DDC2-480D-861E-25234CD1E952}" destId="{EE7AE91E-DA5A-4F76-9FEF-59F777AAFC5B}" srcOrd="0" destOrd="2" presId="urn:microsoft.com/office/officeart/2005/8/layout/hList6"/>
    <dgm:cxn modelId="{462DB99E-5BED-46F2-9DA0-56F9D99A5928}" srcId="{7FA16710-87E0-40FC-9E48-D25C89BA3474}" destId="{81D78D9A-3E63-45DC-B984-B3450F74FC50}" srcOrd="2" destOrd="0" parTransId="{B20B2AB6-EBBE-4C62-B673-3FF7B66C5441}" sibTransId="{5F343294-98D9-4534-A556-C5C0C1AF8B65}"/>
    <dgm:cxn modelId="{4B812AA1-D7D1-4B75-816F-D6EA6EF7C8AF}" srcId="{86E4B10F-4CAA-4D93-8BF0-91E1D34098AC}" destId="{20B21721-DDC2-480D-861E-25234CD1E952}" srcOrd="1" destOrd="0" parTransId="{87346054-DBEB-42CD-B174-7615CF369C60}" sibTransId="{F60C446C-9521-4825-BDDF-2166FF406339}"/>
    <dgm:cxn modelId="{CC635CCE-02F4-4CA4-A805-B284AFEF3CB1}" type="presOf" srcId="{040B093E-698B-4CEE-8BCD-2B4D0821A4B9}" destId="{513806D4-B3A7-4A53-8A98-3E5422EFB27D}" srcOrd="0" destOrd="1" presId="urn:microsoft.com/office/officeart/2005/8/layout/hList6"/>
    <dgm:cxn modelId="{99548FE8-3AD1-4441-94CC-73B82BDAA22F}" srcId="{86E4B10F-4CAA-4D93-8BF0-91E1D34098AC}" destId="{2E454E99-D141-41E0-9FF2-D54026A05E45}" srcOrd="0" destOrd="0" parTransId="{B4363079-9612-4FF8-985E-B12112C6828B}" sibTransId="{75EC1386-E597-4A09-A013-D076B3BFBF3B}"/>
    <dgm:cxn modelId="{2F1B74E9-7A84-4570-93D4-3629612E1BD9}" srcId="{7FA16710-87E0-40FC-9E48-D25C89BA3474}" destId="{1D1EAB96-D158-45FD-8329-9DDDD82888B0}" srcOrd="1" destOrd="0" parTransId="{ADB2A676-811F-4F5B-8792-F8921DDF7CB8}" sibTransId="{FBF1A4F4-3053-4E84-B42E-B5CB3750DE06}"/>
    <dgm:cxn modelId="{55DB5BF6-C3F9-433F-942B-3DFEE8472374}" type="presOf" srcId="{1487A749-9C80-461E-B5B0-00F9050B0801}" destId="{513806D4-B3A7-4A53-8A98-3E5422EFB27D}" srcOrd="0" destOrd="2" presId="urn:microsoft.com/office/officeart/2005/8/layout/hList6"/>
    <dgm:cxn modelId="{829BBAF6-97E1-4144-AAA5-4E3091A4DEC7}" type="presOf" srcId="{86E4B10F-4CAA-4D93-8BF0-91E1D34098AC}" destId="{EE7AE91E-DA5A-4F76-9FEF-59F777AAFC5B}" srcOrd="0" destOrd="0" presId="urn:microsoft.com/office/officeart/2005/8/layout/hList6"/>
    <dgm:cxn modelId="{3D9AD9F8-A6B4-44BD-A43E-293521E5044D}" type="presOf" srcId="{0B4B1255-78D9-4EEB-9396-E0A8B2897FA5}" destId="{513806D4-B3A7-4A53-8A98-3E5422EFB27D}" srcOrd="0" destOrd="3" presId="urn:microsoft.com/office/officeart/2005/8/layout/hList6"/>
    <dgm:cxn modelId="{8F9A29BF-1385-4E8D-8543-1C6DF7BBA67F}" type="presParOf" srcId="{F27E1A44-23C3-45AB-9E65-12BA8AA2F8FE}" destId="{513806D4-B3A7-4A53-8A98-3E5422EFB27D}" srcOrd="0" destOrd="0" presId="urn:microsoft.com/office/officeart/2005/8/layout/hList6"/>
    <dgm:cxn modelId="{47B3897F-8AA8-4DE5-805A-2308B2614DD9}" type="presParOf" srcId="{F27E1A44-23C3-45AB-9E65-12BA8AA2F8FE}" destId="{743AEF5F-52C0-48CF-9CB9-A411C77C36C6}" srcOrd="1" destOrd="0" presId="urn:microsoft.com/office/officeart/2005/8/layout/hList6"/>
    <dgm:cxn modelId="{F6DF0FF9-01C6-44C1-B2E2-373808159193}" type="presParOf" srcId="{F27E1A44-23C3-45AB-9E65-12BA8AA2F8FE}" destId="{EE7AE91E-DA5A-4F76-9FEF-59F777AAFC5B}" srcOrd="2" destOrd="0" presId="urn:microsoft.com/office/officeart/2005/8/layout/hList6"/>
    <dgm:cxn modelId="{2B8DDA2C-CD30-4CD8-A629-6154A45DED65}" type="presParOf" srcId="{F27E1A44-23C3-45AB-9E65-12BA8AA2F8FE}" destId="{B8A7DB25-470C-4851-B46E-6AAA4A9FB163}" srcOrd="3" destOrd="0" presId="urn:microsoft.com/office/officeart/2005/8/layout/hList6"/>
    <dgm:cxn modelId="{2E83EB41-E3A4-4CBB-AB3A-C9DAF3F55596}" type="presParOf" srcId="{F27E1A44-23C3-45AB-9E65-12BA8AA2F8FE}" destId="{D27BCA78-1CF2-49E0-B5F8-57E9F9462F0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767BAF-6820-4CE6-B4D6-C77BF39EC4CD}"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fr-FR"/>
        </a:p>
      </dgm:t>
    </dgm:pt>
    <dgm:pt modelId="{21E3088A-199F-4452-B1F2-B86BB2545B11}">
      <dgm:prSet phldrT="[Texte]" custT="1"/>
      <dgm:spPr/>
      <dgm:t>
        <a:bodyPr/>
        <a:lstStyle/>
        <a:p>
          <a:r>
            <a:rPr lang="fr-FR" sz="1400" b="1" dirty="0"/>
            <a:t>Placer les familles au centre en renforçant leur  accompagnement et pouvoir d’agir</a:t>
          </a:r>
        </a:p>
      </dgm:t>
    </dgm:pt>
    <dgm:pt modelId="{80C4BE78-8C6B-4B37-9336-90BD9AAEE982}" type="parTrans" cxnId="{22D08C55-8524-4516-AB22-00603E9BC5FA}">
      <dgm:prSet/>
      <dgm:spPr/>
      <dgm:t>
        <a:bodyPr/>
        <a:lstStyle/>
        <a:p>
          <a:endParaRPr lang="fr-FR"/>
        </a:p>
      </dgm:t>
    </dgm:pt>
    <dgm:pt modelId="{1107303C-CE80-4A72-A68C-A4D149A3A7A3}" type="sibTrans" cxnId="{22D08C55-8524-4516-AB22-00603E9BC5FA}">
      <dgm:prSet/>
      <dgm:spPr/>
      <dgm:t>
        <a:bodyPr/>
        <a:lstStyle/>
        <a:p>
          <a:endParaRPr lang="fr-FR"/>
        </a:p>
      </dgm:t>
    </dgm:pt>
    <dgm:pt modelId="{579F23A1-AFE7-46AD-9D05-D71E5F70DBD4}">
      <dgm:prSet phldrT="[Texte]" custT="1"/>
      <dgm:spPr/>
      <dgm:t>
        <a:bodyPr/>
        <a:lstStyle/>
        <a:p>
          <a:r>
            <a:rPr lang="fr-FR" sz="1100" dirty="0"/>
            <a:t>Préparer l’arrivée du forfait guidance parentale dans les PCO</a:t>
          </a:r>
        </a:p>
      </dgm:t>
    </dgm:pt>
    <dgm:pt modelId="{0C20E5CF-7A01-493C-8FD4-DEEA4E64FEE2}" type="parTrans" cxnId="{12190624-D79D-42D8-829D-C5AA7C087B37}">
      <dgm:prSet/>
      <dgm:spPr/>
      <dgm:t>
        <a:bodyPr/>
        <a:lstStyle/>
        <a:p>
          <a:endParaRPr lang="fr-FR"/>
        </a:p>
      </dgm:t>
    </dgm:pt>
    <dgm:pt modelId="{8E9BC601-FDC8-499E-882E-AAC18616118F}" type="sibTrans" cxnId="{12190624-D79D-42D8-829D-C5AA7C087B37}">
      <dgm:prSet/>
      <dgm:spPr/>
      <dgm:t>
        <a:bodyPr/>
        <a:lstStyle/>
        <a:p>
          <a:endParaRPr lang="fr-FR"/>
        </a:p>
      </dgm:t>
    </dgm:pt>
    <dgm:pt modelId="{CA58F837-CA73-4EC0-9DA6-A5586A9DCEBD}">
      <dgm:prSet phldrT="[Texte]" custT="1"/>
      <dgm:spPr/>
      <dgm:t>
        <a:bodyPr/>
        <a:lstStyle/>
        <a:p>
          <a:r>
            <a:rPr lang="fr-FR" sz="1400" b="1" dirty="0"/>
            <a:t>Renforcer la coordination et les échanges pluridisciplinaires</a:t>
          </a:r>
        </a:p>
      </dgm:t>
    </dgm:pt>
    <dgm:pt modelId="{68446CD8-9C85-4020-BA9A-B7235FCB8E58}" type="parTrans" cxnId="{312D68B7-243C-452D-8CBE-07E06EE21F27}">
      <dgm:prSet/>
      <dgm:spPr/>
      <dgm:t>
        <a:bodyPr/>
        <a:lstStyle/>
        <a:p>
          <a:endParaRPr lang="fr-FR"/>
        </a:p>
      </dgm:t>
    </dgm:pt>
    <dgm:pt modelId="{05563D9A-CE06-4BE5-B8EC-485824116158}" type="sibTrans" cxnId="{312D68B7-243C-452D-8CBE-07E06EE21F27}">
      <dgm:prSet/>
      <dgm:spPr/>
      <dgm:t>
        <a:bodyPr/>
        <a:lstStyle/>
        <a:p>
          <a:endParaRPr lang="fr-FR"/>
        </a:p>
      </dgm:t>
    </dgm:pt>
    <dgm:pt modelId="{21EF00A4-0A72-4A51-8BE4-1050B4AEF66F}">
      <dgm:prSet phldrT="[Texte]" custT="1"/>
      <dgm:spPr/>
      <dgm:t>
        <a:bodyPr/>
        <a:lstStyle/>
        <a:p>
          <a:r>
            <a:rPr lang="fr-FR" sz="1100" dirty="0"/>
            <a:t>Mise en place d’un travail régional (centres de référence, </a:t>
          </a:r>
          <a:r>
            <a:rPr lang="fr-FR" sz="1100" dirty="0" err="1"/>
            <a:t>Résodys</a:t>
          </a:r>
          <a:r>
            <a:rPr lang="fr-FR" sz="1100" dirty="0"/>
            <a:t>, PCO) sur les RCP en lien avec DITND</a:t>
          </a:r>
        </a:p>
      </dgm:t>
    </dgm:pt>
    <dgm:pt modelId="{8025DCF6-2730-4D7E-859C-E290B74112B8}" type="parTrans" cxnId="{53C19407-6262-4C64-9BED-48D032B7F573}">
      <dgm:prSet/>
      <dgm:spPr/>
      <dgm:t>
        <a:bodyPr/>
        <a:lstStyle/>
        <a:p>
          <a:endParaRPr lang="fr-FR"/>
        </a:p>
      </dgm:t>
    </dgm:pt>
    <dgm:pt modelId="{E19F48AA-1417-400F-B8E2-3911AC6310E1}" type="sibTrans" cxnId="{53C19407-6262-4C64-9BED-48D032B7F573}">
      <dgm:prSet/>
      <dgm:spPr/>
      <dgm:t>
        <a:bodyPr/>
        <a:lstStyle/>
        <a:p>
          <a:endParaRPr lang="fr-FR"/>
        </a:p>
      </dgm:t>
    </dgm:pt>
    <dgm:pt modelId="{3C3A1165-56DF-4706-9036-05AA5061E62D}">
      <dgm:prSet phldrT="[Texte]" custT="1"/>
      <dgm:spPr/>
      <dgm:t>
        <a:bodyPr/>
        <a:lstStyle/>
        <a:p>
          <a:r>
            <a:rPr lang="fr-FR" sz="1400" b="1" dirty="0">
              <a:solidFill>
                <a:schemeClr val="tx2">
                  <a:lumMod val="60000"/>
                  <a:lumOff val="40000"/>
                </a:schemeClr>
              </a:solidFill>
            </a:rPr>
            <a:t>Réduire les inégalités territoriales d’accès au diagnostic et à la prise en charge</a:t>
          </a:r>
        </a:p>
      </dgm:t>
    </dgm:pt>
    <dgm:pt modelId="{CF2DD2CD-7D42-41D6-89F6-ED7D3254F17D}" type="parTrans" cxnId="{E20519E5-F1B6-42D2-8F0C-3D605B63E7A0}">
      <dgm:prSet/>
      <dgm:spPr/>
      <dgm:t>
        <a:bodyPr/>
        <a:lstStyle/>
        <a:p>
          <a:endParaRPr lang="fr-FR"/>
        </a:p>
      </dgm:t>
    </dgm:pt>
    <dgm:pt modelId="{B1AF151C-AB47-47E3-81A3-2BF985C98927}" type="sibTrans" cxnId="{E20519E5-F1B6-42D2-8F0C-3D605B63E7A0}">
      <dgm:prSet/>
      <dgm:spPr/>
      <dgm:t>
        <a:bodyPr/>
        <a:lstStyle/>
        <a:p>
          <a:endParaRPr lang="fr-FR"/>
        </a:p>
      </dgm:t>
    </dgm:pt>
    <dgm:pt modelId="{309B4D88-7C8E-4A2B-AFE5-0626EE08CE47}">
      <dgm:prSet phldrT="[Texte]" custT="1"/>
      <dgm:spPr/>
      <dgm:t>
        <a:bodyPr/>
        <a:lstStyle/>
        <a:p>
          <a:r>
            <a:rPr lang="fr-FR" sz="1100" dirty="0">
              <a:solidFill>
                <a:schemeClr val="tx2">
                  <a:lumMod val="60000"/>
                  <a:lumOff val="40000"/>
                </a:schemeClr>
              </a:solidFill>
            </a:rPr>
            <a:t>Travail de l’ARS en lien avec </a:t>
          </a:r>
          <a:r>
            <a:rPr lang="fr-FR" sz="1100" dirty="0" err="1">
              <a:solidFill>
                <a:schemeClr val="tx2">
                  <a:lumMod val="60000"/>
                  <a:lumOff val="40000"/>
                </a:schemeClr>
              </a:solidFill>
            </a:rPr>
            <a:t>Résodys</a:t>
          </a:r>
          <a:r>
            <a:rPr lang="fr-FR" sz="1100" dirty="0">
              <a:solidFill>
                <a:schemeClr val="tx2">
                  <a:lumMod val="60000"/>
                  <a:lumOff val="40000"/>
                </a:schemeClr>
              </a:solidFill>
            </a:rPr>
            <a:t> sur l’offre notamment médicale, lien ES-MSP et CDS</a:t>
          </a:r>
        </a:p>
      </dgm:t>
    </dgm:pt>
    <dgm:pt modelId="{097124F2-FE92-4F1B-AE75-A3BD857097A8}" type="parTrans" cxnId="{C8916EE9-0B5B-4225-A1D8-DD394FE44ABE}">
      <dgm:prSet/>
      <dgm:spPr/>
      <dgm:t>
        <a:bodyPr/>
        <a:lstStyle/>
        <a:p>
          <a:endParaRPr lang="fr-FR"/>
        </a:p>
      </dgm:t>
    </dgm:pt>
    <dgm:pt modelId="{2FC0AFBA-9E2F-4C7A-BA29-9320F9DAD285}" type="sibTrans" cxnId="{C8916EE9-0B5B-4225-A1D8-DD394FE44ABE}">
      <dgm:prSet/>
      <dgm:spPr/>
      <dgm:t>
        <a:bodyPr/>
        <a:lstStyle/>
        <a:p>
          <a:endParaRPr lang="fr-FR"/>
        </a:p>
      </dgm:t>
    </dgm:pt>
    <dgm:pt modelId="{AA4795DD-3A19-48C5-B4AC-E392AE95C81A}">
      <dgm:prSet phldrT="[Texte]" custT="1"/>
      <dgm:spPr/>
      <dgm:t>
        <a:bodyPr/>
        <a:lstStyle/>
        <a:p>
          <a:r>
            <a:rPr lang="fr-FR" sz="1100" dirty="0">
              <a:solidFill>
                <a:schemeClr val="tx2">
                  <a:lumMod val="60000"/>
                  <a:lumOff val="40000"/>
                </a:schemeClr>
              </a:solidFill>
            </a:rPr>
            <a:t>Mission confiée au DER </a:t>
          </a:r>
          <a:r>
            <a:rPr lang="fr-FR" sz="1100" dirty="0" err="1">
              <a:solidFill>
                <a:schemeClr val="tx2">
                  <a:lumMod val="60000"/>
                  <a:lumOff val="40000"/>
                </a:schemeClr>
              </a:solidFill>
            </a:rPr>
            <a:t>Résodys</a:t>
          </a:r>
          <a:r>
            <a:rPr lang="fr-FR" sz="1100" dirty="0">
              <a:solidFill>
                <a:schemeClr val="tx2">
                  <a:lumMod val="60000"/>
                  <a:lumOff val="40000"/>
                </a:schemeClr>
              </a:solidFill>
            </a:rPr>
            <a:t> de travail spécifique dans les QPV</a:t>
          </a:r>
        </a:p>
      </dgm:t>
    </dgm:pt>
    <dgm:pt modelId="{E4FB2680-B766-4EDD-BB8A-C94F8A549F7D}" type="parTrans" cxnId="{24A968B5-8917-4971-8B55-5BD999D20B64}">
      <dgm:prSet/>
      <dgm:spPr/>
      <dgm:t>
        <a:bodyPr/>
        <a:lstStyle/>
        <a:p>
          <a:endParaRPr lang="fr-FR"/>
        </a:p>
      </dgm:t>
    </dgm:pt>
    <dgm:pt modelId="{8C84A052-F9B5-4F07-927E-D5AA7717764E}" type="sibTrans" cxnId="{24A968B5-8917-4971-8B55-5BD999D20B64}">
      <dgm:prSet/>
      <dgm:spPr/>
      <dgm:t>
        <a:bodyPr/>
        <a:lstStyle/>
        <a:p>
          <a:endParaRPr lang="fr-FR"/>
        </a:p>
      </dgm:t>
    </dgm:pt>
    <dgm:pt modelId="{D8F5C445-DC30-43C7-948D-278B6F4CFC1E}">
      <dgm:prSet phldrT="[Texte]" custT="1"/>
      <dgm:spPr/>
      <dgm:t>
        <a:bodyPr/>
        <a:lstStyle/>
        <a:p>
          <a:r>
            <a:rPr lang="fr-FR" sz="1100" dirty="0"/>
            <a:t>Réflexion autour de l’ETP et sessions de psycho-</a:t>
          </a:r>
        </a:p>
      </dgm:t>
    </dgm:pt>
    <dgm:pt modelId="{ADF99BBE-58E0-419E-813E-42BBCCCF77AB}" type="parTrans" cxnId="{6F26BEAE-290D-48D1-8322-DA3577992D63}">
      <dgm:prSet/>
      <dgm:spPr/>
      <dgm:t>
        <a:bodyPr/>
        <a:lstStyle/>
        <a:p>
          <a:endParaRPr lang="fr-FR"/>
        </a:p>
      </dgm:t>
    </dgm:pt>
    <dgm:pt modelId="{13E72764-AF6A-4259-9E4E-5CA4270C2E90}" type="sibTrans" cxnId="{6F26BEAE-290D-48D1-8322-DA3577992D63}">
      <dgm:prSet/>
      <dgm:spPr/>
      <dgm:t>
        <a:bodyPr/>
        <a:lstStyle/>
        <a:p>
          <a:endParaRPr lang="fr-FR"/>
        </a:p>
      </dgm:t>
    </dgm:pt>
    <dgm:pt modelId="{1E05EE01-9A9C-4BBC-A8F5-85DFFF6AA119}">
      <dgm:prSet phldrT="[Texte]" custT="1"/>
      <dgm:spPr/>
      <dgm:t>
        <a:bodyPr/>
        <a:lstStyle/>
        <a:p>
          <a:r>
            <a:rPr lang="fr-FR" sz="1100" dirty="0"/>
            <a:t>Rapprochement </a:t>
          </a:r>
          <a:r>
            <a:rPr lang="fr-FR" sz="1100" dirty="0" err="1"/>
            <a:t>Résodys</a:t>
          </a:r>
          <a:r>
            <a:rPr lang="fr-FR" sz="1100" dirty="0"/>
            <a:t> / PCO pour de meilleurs relais </a:t>
          </a:r>
        </a:p>
      </dgm:t>
    </dgm:pt>
    <dgm:pt modelId="{85F0E3AF-B750-4044-AB73-A924B63DD0AE}" type="parTrans" cxnId="{716033C1-5C0F-4730-B54D-0AAEA81B610B}">
      <dgm:prSet/>
      <dgm:spPr/>
      <dgm:t>
        <a:bodyPr/>
        <a:lstStyle/>
        <a:p>
          <a:endParaRPr lang="fr-FR"/>
        </a:p>
      </dgm:t>
    </dgm:pt>
    <dgm:pt modelId="{B788DCED-1842-471E-A9C1-4EAF56A88A3D}" type="sibTrans" cxnId="{716033C1-5C0F-4730-B54D-0AAEA81B610B}">
      <dgm:prSet/>
      <dgm:spPr/>
      <dgm:t>
        <a:bodyPr/>
        <a:lstStyle/>
        <a:p>
          <a:endParaRPr lang="fr-FR"/>
        </a:p>
      </dgm:t>
    </dgm:pt>
    <dgm:pt modelId="{7D119492-8E6F-4A7B-8952-73455E6B3A69}">
      <dgm:prSet phldrT="[Texte]" custT="1"/>
      <dgm:spPr/>
      <dgm:t>
        <a:bodyPr/>
        <a:lstStyle/>
        <a:p>
          <a:r>
            <a:rPr lang="fr-FR" sz="1100" dirty="0">
              <a:solidFill>
                <a:schemeClr val="tx2">
                  <a:lumMod val="60000"/>
                  <a:lumOff val="40000"/>
                </a:schemeClr>
              </a:solidFill>
            </a:rPr>
            <a:t>CRTDAH</a:t>
          </a:r>
        </a:p>
      </dgm:t>
    </dgm:pt>
    <dgm:pt modelId="{A45C4FC8-50D6-4D4A-8D1D-96E8E3F3BB73}" type="parTrans" cxnId="{F96B1099-E934-430C-AB51-9772DD394980}">
      <dgm:prSet/>
      <dgm:spPr/>
      <dgm:t>
        <a:bodyPr/>
        <a:lstStyle/>
        <a:p>
          <a:endParaRPr lang="fr-FR"/>
        </a:p>
      </dgm:t>
    </dgm:pt>
    <dgm:pt modelId="{1E6A4FFB-4A59-4E31-B418-95F4225AF006}" type="sibTrans" cxnId="{F96B1099-E934-430C-AB51-9772DD394980}">
      <dgm:prSet/>
      <dgm:spPr/>
      <dgm:t>
        <a:bodyPr/>
        <a:lstStyle/>
        <a:p>
          <a:endParaRPr lang="fr-FR"/>
        </a:p>
      </dgm:t>
    </dgm:pt>
    <dgm:pt modelId="{2EC545C0-5753-4747-A3CE-2D9767382FB0}">
      <dgm:prSet phldrT="[Texte]" custT="1"/>
      <dgm:spPr/>
      <dgm:t>
        <a:bodyPr/>
        <a:lstStyle/>
        <a:p>
          <a:r>
            <a:rPr lang="fr-FR" sz="1100" dirty="0"/>
            <a:t>Déploiement du SI</a:t>
          </a:r>
        </a:p>
      </dgm:t>
    </dgm:pt>
    <dgm:pt modelId="{E0587DEA-BA83-41A1-8671-B35A8CD0CF03}" type="parTrans" cxnId="{9862BD76-0B97-47FA-850E-6D379A78245F}">
      <dgm:prSet/>
      <dgm:spPr/>
      <dgm:t>
        <a:bodyPr/>
        <a:lstStyle/>
        <a:p>
          <a:endParaRPr lang="fr-FR"/>
        </a:p>
      </dgm:t>
    </dgm:pt>
    <dgm:pt modelId="{BF95DE48-C453-4B75-A6A7-6B4C994A5217}" type="sibTrans" cxnId="{9862BD76-0B97-47FA-850E-6D379A78245F}">
      <dgm:prSet/>
      <dgm:spPr/>
      <dgm:t>
        <a:bodyPr/>
        <a:lstStyle/>
        <a:p>
          <a:endParaRPr lang="fr-FR"/>
        </a:p>
      </dgm:t>
    </dgm:pt>
    <dgm:pt modelId="{F9038A42-E480-4681-87B8-EE733D54DF56}">
      <dgm:prSet phldrT="[Texte]" custT="1"/>
      <dgm:spPr/>
      <dgm:t>
        <a:bodyPr/>
        <a:lstStyle/>
        <a:p>
          <a:r>
            <a:rPr lang="fr-FR" sz="1100" dirty="0"/>
            <a:t>éducation</a:t>
          </a:r>
        </a:p>
      </dgm:t>
    </dgm:pt>
    <dgm:pt modelId="{42E4EAEE-F4B1-4965-AA1B-B95E77ABF729}" type="parTrans" cxnId="{E4CAB687-807E-4622-B6A2-414E5C54C3EF}">
      <dgm:prSet/>
      <dgm:spPr/>
    </dgm:pt>
    <dgm:pt modelId="{C110C795-35F8-42E9-B2A8-EA41A1DEED7E}" type="sibTrans" cxnId="{E4CAB687-807E-4622-B6A2-414E5C54C3EF}">
      <dgm:prSet/>
      <dgm:spPr/>
    </dgm:pt>
    <dgm:pt modelId="{507AFDB9-6A3C-4C20-A2D6-5975F10DD09E}" type="pres">
      <dgm:prSet presAssocID="{BC767BAF-6820-4CE6-B4D6-C77BF39EC4CD}" presName="Name0" presStyleCnt="0">
        <dgm:presLayoutVars>
          <dgm:dir/>
          <dgm:resizeHandles val="exact"/>
        </dgm:presLayoutVars>
      </dgm:prSet>
      <dgm:spPr/>
    </dgm:pt>
    <dgm:pt modelId="{85421D1E-66C0-4C6B-BBB9-A80062F1C7D2}" type="pres">
      <dgm:prSet presAssocID="{21E3088A-199F-4452-B1F2-B86BB2545B11}" presName="node" presStyleLbl="node1" presStyleIdx="0" presStyleCnt="3">
        <dgm:presLayoutVars>
          <dgm:bulletEnabled val="1"/>
        </dgm:presLayoutVars>
      </dgm:prSet>
      <dgm:spPr/>
    </dgm:pt>
    <dgm:pt modelId="{AA925970-22AF-4409-8A98-AB349071E103}" type="pres">
      <dgm:prSet presAssocID="{1107303C-CE80-4A72-A68C-A4D149A3A7A3}" presName="sibTrans" presStyleCnt="0"/>
      <dgm:spPr/>
    </dgm:pt>
    <dgm:pt modelId="{E75B1CD7-4CE5-4F97-B714-03A7B30EA625}" type="pres">
      <dgm:prSet presAssocID="{CA58F837-CA73-4EC0-9DA6-A5586A9DCEBD}" presName="node" presStyleLbl="node1" presStyleIdx="1" presStyleCnt="3">
        <dgm:presLayoutVars>
          <dgm:bulletEnabled val="1"/>
        </dgm:presLayoutVars>
      </dgm:prSet>
      <dgm:spPr/>
    </dgm:pt>
    <dgm:pt modelId="{BE315E69-F749-4C32-82B8-C3C564E5E833}" type="pres">
      <dgm:prSet presAssocID="{05563D9A-CE06-4BE5-B8EC-485824116158}" presName="sibTrans" presStyleCnt="0"/>
      <dgm:spPr/>
    </dgm:pt>
    <dgm:pt modelId="{732D8DB3-5087-4DF6-97DB-DC9423B40BD2}" type="pres">
      <dgm:prSet presAssocID="{3C3A1165-56DF-4706-9036-05AA5061E62D}" presName="node" presStyleLbl="node1" presStyleIdx="2" presStyleCnt="3">
        <dgm:presLayoutVars>
          <dgm:bulletEnabled val="1"/>
        </dgm:presLayoutVars>
      </dgm:prSet>
      <dgm:spPr/>
    </dgm:pt>
  </dgm:ptLst>
  <dgm:cxnLst>
    <dgm:cxn modelId="{53C19407-6262-4C64-9BED-48D032B7F573}" srcId="{CA58F837-CA73-4EC0-9DA6-A5586A9DCEBD}" destId="{21EF00A4-0A72-4A51-8BE4-1050B4AEF66F}" srcOrd="0" destOrd="0" parTransId="{8025DCF6-2730-4D7E-859C-E290B74112B8}" sibTransId="{E19F48AA-1417-400F-B8E2-3911AC6310E1}"/>
    <dgm:cxn modelId="{B1A01113-0619-4131-A1CE-A7DDBB9616BE}" type="presOf" srcId="{F9038A42-E480-4681-87B8-EE733D54DF56}" destId="{85421D1E-66C0-4C6B-BBB9-A80062F1C7D2}" srcOrd="0" destOrd="3" presId="urn:microsoft.com/office/officeart/2005/8/layout/hList6"/>
    <dgm:cxn modelId="{12190624-D79D-42D8-829D-C5AA7C087B37}" srcId="{21E3088A-199F-4452-B1F2-B86BB2545B11}" destId="{579F23A1-AFE7-46AD-9D05-D71E5F70DBD4}" srcOrd="0" destOrd="0" parTransId="{0C20E5CF-7A01-493C-8FD4-DEEA4E64FEE2}" sibTransId="{8E9BC601-FDC8-499E-882E-AAC18616118F}"/>
    <dgm:cxn modelId="{BE7E6C2E-15FF-42AA-8FEB-77F416D2495D}" type="presOf" srcId="{AA4795DD-3A19-48C5-B4AC-E392AE95C81A}" destId="{732D8DB3-5087-4DF6-97DB-DC9423B40BD2}" srcOrd="0" destOrd="2" presId="urn:microsoft.com/office/officeart/2005/8/layout/hList6"/>
    <dgm:cxn modelId="{5408312F-49C3-451E-AE38-93004B0AF433}" type="presOf" srcId="{21E3088A-199F-4452-B1F2-B86BB2545B11}" destId="{85421D1E-66C0-4C6B-BBB9-A80062F1C7D2}" srcOrd="0" destOrd="0" presId="urn:microsoft.com/office/officeart/2005/8/layout/hList6"/>
    <dgm:cxn modelId="{D3A4154B-334F-47D2-ADEF-522B1040ED5C}" type="presOf" srcId="{7D119492-8E6F-4A7B-8952-73455E6B3A69}" destId="{732D8DB3-5087-4DF6-97DB-DC9423B40BD2}" srcOrd="0" destOrd="3" presId="urn:microsoft.com/office/officeart/2005/8/layout/hList6"/>
    <dgm:cxn modelId="{22D08C55-8524-4516-AB22-00603E9BC5FA}" srcId="{BC767BAF-6820-4CE6-B4D6-C77BF39EC4CD}" destId="{21E3088A-199F-4452-B1F2-B86BB2545B11}" srcOrd="0" destOrd="0" parTransId="{80C4BE78-8C6B-4B37-9336-90BD9AAEE982}" sibTransId="{1107303C-CE80-4A72-A68C-A4D149A3A7A3}"/>
    <dgm:cxn modelId="{9862BD76-0B97-47FA-850E-6D379A78245F}" srcId="{CA58F837-CA73-4EC0-9DA6-A5586A9DCEBD}" destId="{2EC545C0-5753-4747-A3CE-2D9767382FB0}" srcOrd="2" destOrd="0" parTransId="{E0587DEA-BA83-41A1-8671-B35A8CD0CF03}" sibTransId="{BF95DE48-C453-4B75-A6A7-6B4C994A5217}"/>
    <dgm:cxn modelId="{DF51FE85-8DE8-4F2B-BB42-4CF5C9736819}" type="presOf" srcId="{309B4D88-7C8E-4A2B-AFE5-0626EE08CE47}" destId="{732D8DB3-5087-4DF6-97DB-DC9423B40BD2}" srcOrd="0" destOrd="1" presId="urn:microsoft.com/office/officeart/2005/8/layout/hList6"/>
    <dgm:cxn modelId="{E4CAB687-807E-4622-B6A2-414E5C54C3EF}" srcId="{21E3088A-199F-4452-B1F2-B86BB2545B11}" destId="{F9038A42-E480-4681-87B8-EE733D54DF56}" srcOrd="2" destOrd="0" parTransId="{42E4EAEE-F4B1-4965-AA1B-B95E77ABF729}" sibTransId="{C110C795-35F8-42E9-B2A8-EA41A1DEED7E}"/>
    <dgm:cxn modelId="{7E6FEC98-6037-41DF-8598-118446E08741}" type="presOf" srcId="{2EC545C0-5753-4747-A3CE-2D9767382FB0}" destId="{E75B1CD7-4CE5-4F97-B714-03A7B30EA625}" srcOrd="0" destOrd="3" presId="urn:microsoft.com/office/officeart/2005/8/layout/hList6"/>
    <dgm:cxn modelId="{F96B1099-E934-430C-AB51-9772DD394980}" srcId="{3C3A1165-56DF-4706-9036-05AA5061E62D}" destId="{7D119492-8E6F-4A7B-8952-73455E6B3A69}" srcOrd="2" destOrd="0" parTransId="{A45C4FC8-50D6-4D4A-8D1D-96E8E3F3BB73}" sibTransId="{1E6A4FFB-4A59-4E31-B418-95F4225AF006}"/>
    <dgm:cxn modelId="{2F5212A6-7560-40F1-BA42-548AD33DE829}" type="presOf" srcId="{579F23A1-AFE7-46AD-9D05-D71E5F70DBD4}" destId="{85421D1E-66C0-4C6B-BBB9-A80062F1C7D2}" srcOrd="0" destOrd="1" presId="urn:microsoft.com/office/officeart/2005/8/layout/hList6"/>
    <dgm:cxn modelId="{6F26BEAE-290D-48D1-8322-DA3577992D63}" srcId="{21E3088A-199F-4452-B1F2-B86BB2545B11}" destId="{D8F5C445-DC30-43C7-948D-278B6F4CFC1E}" srcOrd="1" destOrd="0" parTransId="{ADF99BBE-58E0-419E-813E-42BBCCCF77AB}" sibTransId="{13E72764-AF6A-4259-9E4E-5CA4270C2E90}"/>
    <dgm:cxn modelId="{24A968B5-8917-4971-8B55-5BD999D20B64}" srcId="{3C3A1165-56DF-4706-9036-05AA5061E62D}" destId="{AA4795DD-3A19-48C5-B4AC-E392AE95C81A}" srcOrd="1" destOrd="0" parTransId="{E4FB2680-B766-4EDD-BB8A-C94F8A549F7D}" sibTransId="{8C84A052-F9B5-4F07-927E-D5AA7717764E}"/>
    <dgm:cxn modelId="{312D68B7-243C-452D-8CBE-07E06EE21F27}" srcId="{BC767BAF-6820-4CE6-B4D6-C77BF39EC4CD}" destId="{CA58F837-CA73-4EC0-9DA6-A5586A9DCEBD}" srcOrd="1" destOrd="0" parTransId="{68446CD8-9C85-4020-BA9A-B7235FCB8E58}" sibTransId="{05563D9A-CE06-4BE5-B8EC-485824116158}"/>
    <dgm:cxn modelId="{716033C1-5C0F-4730-B54D-0AAEA81B610B}" srcId="{CA58F837-CA73-4EC0-9DA6-A5586A9DCEBD}" destId="{1E05EE01-9A9C-4BBC-A8F5-85DFFF6AA119}" srcOrd="1" destOrd="0" parTransId="{85F0E3AF-B750-4044-AB73-A924B63DD0AE}" sibTransId="{B788DCED-1842-471E-A9C1-4EAF56A88A3D}"/>
    <dgm:cxn modelId="{997E14C8-1112-45AF-A3D2-8786DA364954}" type="presOf" srcId="{1E05EE01-9A9C-4BBC-A8F5-85DFFF6AA119}" destId="{E75B1CD7-4CE5-4F97-B714-03A7B30EA625}" srcOrd="0" destOrd="2" presId="urn:microsoft.com/office/officeart/2005/8/layout/hList6"/>
    <dgm:cxn modelId="{785BC3CA-F90E-4927-8313-BBC055E83B8B}" type="presOf" srcId="{D8F5C445-DC30-43C7-948D-278B6F4CFC1E}" destId="{85421D1E-66C0-4C6B-BBB9-A80062F1C7D2}" srcOrd="0" destOrd="2" presId="urn:microsoft.com/office/officeart/2005/8/layout/hList6"/>
    <dgm:cxn modelId="{CBD306CF-DFEB-49B5-998D-DDEDB5D3A64B}" type="presOf" srcId="{21EF00A4-0A72-4A51-8BE4-1050B4AEF66F}" destId="{E75B1CD7-4CE5-4F97-B714-03A7B30EA625}" srcOrd="0" destOrd="1" presId="urn:microsoft.com/office/officeart/2005/8/layout/hList6"/>
    <dgm:cxn modelId="{3EC6C2CF-D8E2-49E8-8427-89BE19699560}" type="presOf" srcId="{BC767BAF-6820-4CE6-B4D6-C77BF39EC4CD}" destId="{507AFDB9-6A3C-4C20-A2D6-5975F10DD09E}" srcOrd="0" destOrd="0" presId="urn:microsoft.com/office/officeart/2005/8/layout/hList6"/>
    <dgm:cxn modelId="{188B5CD8-4476-49BC-A386-8165238582BB}" type="presOf" srcId="{CA58F837-CA73-4EC0-9DA6-A5586A9DCEBD}" destId="{E75B1CD7-4CE5-4F97-B714-03A7B30EA625}" srcOrd="0" destOrd="0" presId="urn:microsoft.com/office/officeart/2005/8/layout/hList6"/>
    <dgm:cxn modelId="{E20519E5-F1B6-42D2-8F0C-3D605B63E7A0}" srcId="{BC767BAF-6820-4CE6-B4D6-C77BF39EC4CD}" destId="{3C3A1165-56DF-4706-9036-05AA5061E62D}" srcOrd="2" destOrd="0" parTransId="{CF2DD2CD-7D42-41D6-89F6-ED7D3254F17D}" sibTransId="{B1AF151C-AB47-47E3-81A3-2BF985C98927}"/>
    <dgm:cxn modelId="{C8916EE9-0B5B-4225-A1D8-DD394FE44ABE}" srcId="{3C3A1165-56DF-4706-9036-05AA5061E62D}" destId="{309B4D88-7C8E-4A2B-AFE5-0626EE08CE47}" srcOrd="0" destOrd="0" parTransId="{097124F2-FE92-4F1B-AE75-A3BD857097A8}" sibTransId="{2FC0AFBA-9E2F-4C7A-BA29-9320F9DAD285}"/>
    <dgm:cxn modelId="{2BD4EFF3-9E47-4302-B142-B96B51C68D94}" type="presOf" srcId="{3C3A1165-56DF-4706-9036-05AA5061E62D}" destId="{732D8DB3-5087-4DF6-97DB-DC9423B40BD2}" srcOrd="0" destOrd="0" presId="urn:microsoft.com/office/officeart/2005/8/layout/hList6"/>
    <dgm:cxn modelId="{F71F5717-770A-4B9F-85D1-25BC4EF36639}" type="presParOf" srcId="{507AFDB9-6A3C-4C20-A2D6-5975F10DD09E}" destId="{85421D1E-66C0-4C6B-BBB9-A80062F1C7D2}" srcOrd="0" destOrd="0" presId="urn:microsoft.com/office/officeart/2005/8/layout/hList6"/>
    <dgm:cxn modelId="{2BF7715C-5596-4F77-BB63-E059069E2D10}" type="presParOf" srcId="{507AFDB9-6A3C-4C20-A2D6-5975F10DD09E}" destId="{AA925970-22AF-4409-8A98-AB349071E103}" srcOrd="1" destOrd="0" presId="urn:microsoft.com/office/officeart/2005/8/layout/hList6"/>
    <dgm:cxn modelId="{7729D425-07CC-4DF1-9B6C-FF42D3F5BFB7}" type="presParOf" srcId="{507AFDB9-6A3C-4C20-A2D6-5975F10DD09E}" destId="{E75B1CD7-4CE5-4F97-B714-03A7B30EA625}" srcOrd="2" destOrd="0" presId="urn:microsoft.com/office/officeart/2005/8/layout/hList6"/>
    <dgm:cxn modelId="{EB539861-65A9-4FA7-8023-A9A602643ADB}" type="presParOf" srcId="{507AFDB9-6A3C-4C20-A2D6-5975F10DD09E}" destId="{BE315E69-F749-4C32-82B8-C3C564E5E833}" srcOrd="3" destOrd="0" presId="urn:microsoft.com/office/officeart/2005/8/layout/hList6"/>
    <dgm:cxn modelId="{CEDDE3D5-F742-4B2E-A8D8-AAB304B87100}" type="presParOf" srcId="{507AFDB9-6A3C-4C20-A2D6-5975F10DD09E}" destId="{732D8DB3-5087-4DF6-97DB-DC9423B40BD2}" srcOrd="4"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E11C36-D79A-4164-BBC7-1DE8562FBACB}" type="doc">
      <dgm:prSet loTypeId="urn:microsoft.com/office/officeart/2005/8/layout/hProcess9" loCatId="process" qsTypeId="urn:microsoft.com/office/officeart/2005/8/quickstyle/simple1" qsCatId="simple" csTypeId="urn:microsoft.com/office/officeart/2005/8/colors/colorful1" csCatId="colorful" phldr="1"/>
      <dgm:spPr/>
    </dgm:pt>
    <dgm:pt modelId="{35AEFF56-1F4C-410C-B9C3-6E41B5F30564}">
      <dgm:prSet phldrT="[Texte]"/>
      <dgm:spPr/>
      <dgm:t>
        <a:bodyPr/>
        <a:lstStyle/>
        <a:p>
          <a:r>
            <a:rPr lang="fr-FR" b="1" dirty="0"/>
            <a:t>19 juin 2026</a:t>
          </a:r>
        </a:p>
        <a:p>
          <a:r>
            <a:rPr lang="fr-FR" dirty="0"/>
            <a:t>Retour aux 135 participants sur les suites à donner</a:t>
          </a:r>
        </a:p>
      </dgm:t>
    </dgm:pt>
    <dgm:pt modelId="{3E725DD0-7108-46F3-A74C-F4FC34623400}" type="parTrans" cxnId="{CCC078BA-3FD1-4FF8-9D20-9A4340830212}">
      <dgm:prSet/>
      <dgm:spPr/>
      <dgm:t>
        <a:bodyPr/>
        <a:lstStyle/>
        <a:p>
          <a:endParaRPr lang="fr-FR"/>
        </a:p>
      </dgm:t>
    </dgm:pt>
    <dgm:pt modelId="{C458EC03-7718-4A37-801B-FFE64D1F0A6A}" type="sibTrans" cxnId="{CCC078BA-3FD1-4FF8-9D20-9A4340830212}">
      <dgm:prSet/>
      <dgm:spPr/>
      <dgm:t>
        <a:bodyPr/>
        <a:lstStyle/>
        <a:p>
          <a:endParaRPr lang="fr-FR"/>
        </a:p>
      </dgm:t>
    </dgm:pt>
    <dgm:pt modelId="{FA57BB64-ED43-4E5D-93C7-907A1F55EC7E}">
      <dgm:prSet phldrT="[Texte]"/>
      <dgm:spPr/>
      <dgm:t>
        <a:bodyPr/>
        <a:lstStyle/>
        <a:p>
          <a:r>
            <a:rPr lang="fr-FR" b="1" dirty="0">
              <a:solidFill>
                <a:schemeClr val="tx2">
                  <a:lumMod val="60000"/>
                  <a:lumOff val="40000"/>
                </a:schemeClr>
              </a:solidFill>
            </a:rPr>
            <a:t>Lancement des travaux de mise en œuvre à partir de  juin 2026</a:t>
          </a:r>
        </a:p>
      </dgm:t>
    </dgm:pt>
    <dgm:pt modelId="{9C795F05-F175-4923-A410-EC203199AD22}" type="parTrans" cxnId="{E65B2E4A-DFA4-4D75-8CAA-4E5BA7F37B14}">
      <dgm:prSet/>
      <dgm:spPr/>
      <dgm:t>
        <a:bodyPr/>
        <a:lstStyle/>
        <a:p>
          <a:endParaRPr lang="fr-FR"/>
        </a:p>
      </dgm:t>
    </dgm:pt>
    <dgm:pt modelId="{EC61AF7E-9288-48E1-87AA-E451AE47C4EA}" type="sibTrans" cxnId="{E65B2E4A-DFA4-4D75-8CAA-4E5BA7F37B14}">
      <dgm:prSet/>
      <dgm:spPr/>
      <dgm:t>
        <a:bodyPr/>
        <a:lstStyle/>
        <a:p>
          <a:endParaRPr lang="fr-FR"/>
        </a:p>
      </dgm:t>
    </dgm:pt>
    <dgm:pt modelId="{CBBD8B57-81D2-44CC-9D58-8B3B7505AB3A}">
      <dgm:prSet phldrT="[Texte]"/>
      <dgm:spPr/>
      <dgm:t>
        <a:bodyPr/>
        <a:lstStyle/>
        <a:p>
          <a:r>
            <a:rPr lang="fr-FR" b="1" dirty="0">
              <a:solidFill>
                <a:schemeClr val="tx2">
                  <a:lumMod val="60000"/>
                  <a:lumOff val="40000"/>
                </a:schemeClr>
              </a:solidFill>
            </a:rPr>
            <a:t>* Automne 2026 : </a:t>
          </a:r>
          <a:r>
            <a:rPr lang="fr-FR" b="0" dirty="0">
              <a:solidFill>
                <a:schemeClr val="tx2">
                  <a:lumMod val="60000"/>
                  <a:lumOff val="40000"/>
                </a:schemeClr>
              </a:solidFill>
            </a:rPr>
            <a:t>Reproduction de 2 journées dans </a:t>
          </a:r>
          <a:r>
            <a:rPr lang="fr-FR" b="1" dirty="0">
              <a:solidFill>
                <a:schemeClr val="tx2">
                  <a:lumMod val="60000"/>
                  <a:lumOff val="40000"/>
                </a:schemeClr>
              </a:solidFill>
            </a:rPr>
            <a:t>le 84 </a:t>
          </a:r>
          <a:r>
            <a:rPr lang="fr-FR" b="0" dirty="0">
              <a:solidFill>
                <a:schemeClr val="tx2">
                  <a:lumMod val="60000"/>
                  <a:lumOff val="40000"/>
                </a:schemeClr>
              </a:solidFill>
            </a:rPr>
            <a:t>(même méthode) </a:t>
          </a:r>
          <a:r>
            <a:rPr lang="fr-FR" b="1" dirty="0">
              <a:solidFill>
                <a:schemeClr val="tx2">
                  <a:lumMod val="60000"/>
                  <a:lumOff val="40000"/>
                </a:schemeClr>
              </a:solidFill>
            </a:rPr>
            <a:t>et le 05 </a:t>
          </a:r>
        </a:p>
        <a:p>
          <a:r>
            <a:rPr lang="fr-FR" b="1" dirty="0">
              <a:solidFill>
                <a:schemeClr val="tx2">
                  <a:lumMod val="60000"/>
                  <a:lumOff val="40000"/>
                </a:schemeClr>
              </a:solidFill>
            </a:rPr>
            <a:t>* 2027 : Dpt 04</a:t>
          </a:r>
        </a:p>
      </dgm:t>
    </dgm:pt>
    <dgm:pt modelId="{C7755DBD-60D8-46A9-860C-E9A8A475975C}" type="parTrans" cxnId="{8408A7B0-E0F1-4136-90A4-4B5565AC758D}">
      <dgm:prSet/>
      <dgm:spPr/>
      <dgm:t>
        <a:bodyPr/>
        <a:lstStyle/>
        <a:p>
          <a:endParaRPr lang="fr-FR"/>
        </a:p>
      </dgm:t>
    </dgm:pt>
    <dgm:pt modelId="{F1FA82EC-1555-469B-AF2E-358320D9B9DD}" type="sibTrans" cxnId="{8408A7B0-E0F1-4136-90A4-4B5565AC758D}">
      <dgm:prSet/>
      <dgm:spPr/>
      <dgm:t>
        <a:bodyPr/>
        <a:lstStyle/>
        <a:p>
          <a:endParaRPr lang="fr-FR"/>
        </a:p>
      </dgm:t>
    </dgm:pt>
    <dgm:pt modelId="{CDB47CCC-580A-4906-AA4E-DAFB4096FA6F}" type="pres">
      <dgm:prSet presAssocID="{32E11C36-D79A-4164-BBC7-1DE8562FBACB}" presName="CompostProcess" presStyleCnt="0">
        <dgm:presLayoutVars>
          <dgm:dir/>
          <dgm:resizeHandles val="exact"/>
        </dgm:presLayoutVars>
      </dgm:prSet>
      <dgm:spPr/>
    </dgm:pt>
    <dgm:pt modelId="{02A15107-33E5-43B3-9D2F-2D9F5D4005A6}" type="pres">
      <dgm:prSet presAssocID="{32E11C36-D79A-4164-BBC7-1DE8562FBACB}" presName="arrow" presStyleLbl="bgShp" presStyleIdx="0" presStyleCnt="1"/>
      <dgm:spPr/>
    </dgm:pt>
    <dgm:pt modelId="{D1D9DE48-7C93-436A-B581-FFC0D62A43CF}" type="pres">
      <dgm:prSet presAssocID="{32E11C36-D79A-4164-BBC7-1DE8562FBACB}" presName="linearProcess" presStyleCnt="0"/>
      <dgm:spPr/>
    </dgm:pt>
    <dgm:pt modelId="{FDAFBEB9-CA0F-460B-BEDD-F55F02B2549B}" type="pres">
      <dgm:prSet presAssocID="{35AEFF56-1F4C-410C-B9C3-6E41B5F30564}" presName="textNode" presStyleLbl="node1" presStyleIdx="0" presStyleCnt="3">
        <dgm:presLayoutVars>
          <dgm:bulletEnabled val="1"/>
        </dgm:presLayoutVars>
      </dgm:prSet>
      <dgm:spPr/>
    </dgm:pt>
    <dgm:pt modelId="{B53DE840-DDDF-4F6C-88D5-12E2A5271D1D}" type="pres">
      <dgm:prSet presAssocID="{C458EC03-7718-4A37-801B-FFE64D1F0A6A}" presName="sibTrans" presStyleCnt="0"/>
      <dgm:spPr/>
    </dgm:pt>
    <dgm:pt modelId="{EFAE5420-0256-4A9A-9566-0EC5F1C36EA3}" type="pres">
      <dgm:prSet presAssocID="{FA57BB64-ED43-4E5D-93C7-907A1F55EC7E}" presName="textNode" presStyleLbl="node1" presStyleIdx="1" presStyleCnt="3">
        <dgm:presLayoutVars>
          <dgm:bulletEnabled val="1"/>
        </dgm:presLayoutVars>
      </dgm:prSet>
      <dgm:spPr/>
    </dgm:pt>
    <dgm:pt modelId="{488E383E-16D6-4977-8E8A-61484E656EE9}" type="pres">
      <dgm:prSet presAssocID="{EC61AF7E-9288-48E1-87AA-E451AE47C4EA}" presName="sibTrans" presStyleCnt="0"/>
      <dgm:spPr/>
    </dgm:pt>
    <dgm:pt modelId="{09410180-F803-4342-AEB9-DED98E72EE30}" type="pres">
      <dgm:prSet presAssocID="{CBBD8B57-81D2-44CC-9D58-8B3B7505AB3A}" presName="textNode" presStyleLbl="node1" presStyleIdx="2" presStyleCnt="3">
        <dgm:presLayoutVars>
          <dgm:bulletEnabled val="1"/>
        </dgm:presLayoutVars>
      </dgm:prSet>
      <dgm:spPr/>
    </dgm:pt>
  </dgm:ptLst>
  <dgm:cxnLst>
    <dgm:cxn modelId="{2E3B6431-DD0B-48E2-9F03-FAA4EE2D841A}" type="presOf" srcId="{35AEFF56-1F4C-410C-B9C3-6E41B5F30564}" destId="{FDAFBEB9-CA0F-460B-BEDD-F55F02B2549B}" srcOrd="0" destOrd="0" presId="urn:microsoft.com/office/officeart/2005/8/layout/hProcess9"/>
    <dgm:cxn modelId="{23B1E95C-F8CD-4678-B687-EF96991F8442}" type="presOf" srcId="{FA57BB64-ED43-4E5D-93C7-907A1F55EC7E}" destId="{EFAE5420-0256-4A9A-9566-0EC5F1C36EA3}" srcOrd="0" destOrd="0" presId="urn:microsoft.com/office/officeart/2005/8/layout/hProcess9"/>
    <dgm:cxn modelId="{E65B2E4A-DFA4-4D75-8CAA-4E5BA7F37B14}" srcId="{32E11C36-D79A-4164-BBC7-1DE8562FBACB}" destId="{FA57BB64-ED43-4E5D-93C7-907A1F55EC7E}" srcOrd="1" destOrd="0" parTransId="{9C795F05-F175-4923-A410-EC203199AD22}" sibTransId="{EC61AF7E-9288-48E1-87AA-E451AE47C4EA}"/>
    <dgm:cxn modelId="{8408A7B0-E0F1-4136-90A4-4B5565AC758D}" srcId="{32E11C36-D79A-4164-BBC7-1DE8562FBACB}" destId="{CBBD8B57-81D2-44CC-9D58-8B3B7505AB3A}" srcOrd="2" destOrd="0" parTransId="{C7755DBD-60D8-46A9-860C-E9A8A475975C}" sibTransId="{F1FA82EC-1555-469B-AF2E-358320D9B9DD}"/>
    <dgm:cxn modelId="{F69245B6-AFE8-40F7-8526-8B8C0AB42443}" type="presOf" srcId="{32E11C36-D79A-4164-BBC7-1DE8562FBACB}" destId="{CDB47CCC-580A-4906-AA4E-DAFB4096FA6F}" srcOrd="0" destOrd="0" presId="urn:microsoft.com/office/officeart/2005/8/layout/hProcess9"/>
    <dgm:cxn modelId="{CCC078BA-3FD1-4FF8-9D20-9A4340830212}" srcId="{32E11C36-D79A-4164-BBC7-1DE8562FBACB}" destId="{35AEFF56-1F4C-410C-B9C3-6E41B5F30564}" srcOrd="0" destOrd="0" parTransId="{3E725DD0-7108-46F3-A74C-F4FC34623400}" sibTransId="{C458EC03-7718-4A37-801B-FFE64D1F0A6A}"/>
    <dgm:cxn modelId="{6086ACDE-4B3E-42D1-B268-E1FBD5260740}" type="presOf" srcId="{CBBD8B57-81D2-44CC-9D58-8B3B7505AB3A}" destId="{09410180-F803-4342-AEB9-DED98E72EE30}" srcOrd="0" destOrd="0" presId="urn:microsoft.com/office/officeart/2005/8/layout/hProcess9"/>
    <dgm:cxn modelId="{8CD23727-2D1A-4FD9-8AF6-46B8783B2479}" type="presParOf" srcId="{CDB47CCC-580A-4906-AA4E-DAFB4096FA6F}" destId="{02A15107-33E5-43B3-9D2F-2D9F5D4005A6}" srcOrd="0" destOrd="0" presId="urn:microsoft.com/office/officeart/2005/8/layout/hProcess9"/>
    <dgm:cxn modelId="{9B8FCDC6-AD30-4A38-BCF1-A9C9E8AAB55A}" type="presParOf" srcId="{CDB47CCC-580A-4906-AA4E-DAFB4096FA6F}" destId="{D1D9DE48-7C93-436A-B581-FFC0D62A43CF}" srcOrd="1" destOrd="0" presId="urn:microsoft.com/office/officeart/2005/8/layout/hProcess9"/>
    <dgm:cxn modelId="{F79FC028-B822-4E13-BA38-43DD6CCC3BA2}" type="presParOf" srcId="{D1D9DE48-7C93-436A-B581-FFC0D62A43CF}" destId="{FDAFBEB9-CA0F-460B-BEDD-F55F02B2549B}" srcOrd="0" destOrd="0" presId="urn:microsoft.com/office/officeart/2005/8/layout/hProcess9"/>
    <dgm:cxn modelId="{FEAEC00C-AC20-4F49-A46B-B91AFFBFD66D}" type="presParOf" srcId="{D1D9DE48-7C93-436A-B581-FFC0D62A43CF}" destId="{B53DE840-DDDF-4F6C-88D5-12E2A5271D1D}" srcOrd="1" destOrd="0" presId="urn:microsoft.com/office/officeart/2005/8/layout/hProcess9"/>
    <dgm:cxn modelId="{1E39A5FF-9D75-4521-836D-925628320A6C}" type="presParOf" srcId="{D1D9DE48-7C93-436A-B581-FFC0D62A43CF}" destId="{EFAE5420-0256-4A9A-9566-0EC5F1C36EA3}" srcOrd="2" destOrd="0" presId="urn:microsoft.com/office/officeart/2005/8/layout/hProcess9"/>
    <dgm:cxn modelId="{26A62E54-F184-4DF0-88BB-9D9169891D47}" type="presParOf" srcId="{D1D9DE48-7C93-436A-B581-FFC0D62A43CF}" destId="{488E383E-16D6-4977-8E8A-61484E656EE9}" srcOrd="3" destOrd="0" presId="urn:microsoft.com/office/officeart/2005/8/layout/hProcess9"/>
    <dgm:cxn modelId="{C23A22A5-71EE-4F79-9431-9C67A1399C8D}" type="presParOf" srcId="{D1D9DE48-7C93-436A-B581-FFC0D62A43CF}" destId="{09410180-F803-4342-AEB9-DED98E72EE3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3260D3-A7F6-438F-A5DF-57833A69FEB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fr-FR"/>
        </a:p>
      </dgm:t>
    </dgm:pt>
    <dgm:pt modelId="{73E9589F-AFDA-44A5-B757-41400067A939}">
      <dgm:prSet phldrT="[Texte]" custT="1"/>
      <dgm:spPr/>
      <dgm:t>
        <a:bodyPr/>
        <a:lstStyle/>
        <a:p>
          <a:r>
            <a:rPr lang="fr-FR" sz="1200" b="1" dirty="0"/>
            <a:t>Repérage précoce TND </a:t>
          </a:r>
        </a:p>
      </dgm:t>
    </dgm:pt>
    <dgm:pt modelId="{A4731E98-95C5-4762-81F4-1B969558716E}" type="parTrans" cxnId="{6C832876-67B3-4B33-B556-C256D390E5C5}">
      <dgm:prSet/>
      <dgm:spPr/>
      <dgm:t>
        <a:bodyPr/>
        <a:lstStyle/>
        <a:p>
          <a:endParaRPr lang="fr-FR"/>
        </a:p>
      </dgm:t>
    </dgm:pt>
    <dgm:pt modelId="{B6BC72E0-9143-4600-9EE4-746E9009B0CE}" type="sibTrans" cxnId="{6C832876-67B3-4B33-B556-C256D390E5C5}">
      <dgm:prSet/>
      <dgm:spPr/>
      <dgm:t>
        <a:bodyPr/>
        <a:lstStyle/>
        <a:p>
          <a:endParaRPr lang="fr-FR"/>
        </a:p>
      </dgm:t>
    </dgm:pt>
    <dgm:pt modelId="{E0A22AE9-ACBE-4B55-AEAD-160BCE10868B}">
      <dgm:prSet phldrT="[Texte]" custT="1"/>
      <dgm:spPr/>
      <dgm:t>
        <a:bodyPr/>
        <a:lstStyle/>
        <a:p>
          <a:r>
            <a:rPr lang="fr-FR" sz="1200" b="1" dirty="0"/>
            <a:t>Prise</a:t>
          </a:r>
          <a:r>
            <a:rPr lang="fr-FR" sz="1200" b="1" baseline="0" dirty="0"/>
            <a:t> en charge</a:t>
          </a:r>
          <a:endParaRPr lang="fr-FR" sz="1200" b="1" dirty="0"/>
        </a:p>
      </dgm:t>
    </dgm:pt>
    <dgm:pt modelId="{8E4539A7-96C8-42FF-B520-917CA1054AD8}" type="parTrans" cxnId="{9E65652A-EC57-4D33-994E-87DF299A71A4}">
      <dgm:prSet/>
      <dgm:spPr/>
      <dgm:t>
        <a:bodyPr/>
        <a:lstStyle/>
        <a:p>
          <a:endParaRPr lang="fr-FR"/>
        </a:p>
      </dgm:t>
    </dgm:pt>
    <dgm:pt modelId="{9BE96E74-46F4-445D-9049-328658231178}" type="sibTrans" cxnId="{9E65652A-EC57-4D33-994E-87DF299A71A4}">
      <dgm:prSet/>
      <dgm:spPr/>
      <dgm:t>
        <a:bodyPr/>
        <a:lstStyle/>
        <a:p>
          <a:endParaRPr lang="fr-FR"/>
        </a:p>
      </dgm:t>
    </dgm:pt>
    <dgm:pt modelId="{143CDDE3-B4D8-4AF3-9C27-4D4D773BEB59}">
      <dgm:prSet phldrT="[Texte]" custT="1"/>
      <dgm:spPr/>
      <dgm:t>
        <a:bodyPr/>
        <a:lstStyle/>
        <a:p>
          <a:r>
            <a:rPr lang="fr-FR" sz="1200" b="1" dirty="0"/>
            <a:t>Appui</a:t>
          </a:r>
          <a:r>
            <a:rPr lang="fr-FR" sz="1200" b="1" baseline="0" dirty="0"/>
            <a:t> pec et coordination</a:t>
          </a:r>
          <a:endParaRPr lang="fr-FR" sz="1200" b="1" dirty="0"/>
        </a:p>
      </dgm:t>
    </dgm:pt>
    <dgm:pt modelId="{EC04CAB7-9CF8-4B19-94A8-99ACDFB8B521}" type="parTrans" cxnId="{ADCB08E9-19DF-417E-BE05-3BFF3E3C980B}">
      <dgm:prSet/>
      <dgm:spPr/>
      <dgm:t>
        <a:bodyPr/>
        <a:lstStyle/>
        <a:p>
          <a:endParaRPr lang="fr-FR"/>
        </a:p>
      </dgm:t>
    </dgm:pt>
    <dgm:pt modelId="{062D74A5-40FD-4CA2-9FD2-A6DE86A479F9}" type="sibTrans" cxnId="{ADCB08E9-19DF-417E-BE05-3BFF3E3C980B}">
      <dgm:prSet/>
      <dgm:spPr/>
      <dgm:t>
        <a:bodyPr/>
        <a:lstStyle/>
        <a:p>
          <a:endParaRPr lang="fr-FR"/>
        </a:p>
      </dgm:t>
    </dgm:pt>
    <dgm:pt modelId="{9BAE55F8-9F5F-45A1-975D-DE499DBDAC99}">
      <dgm:prSet phldrT="[Texte]" custT="1"/>
      <dgm:spPr/>
      <dgm:t>
        <a:bodyPr/>
        <a:lstStyle/>
        <a:p>
          <a:r>
            <a:rPr lang="fr-FR" sz="1400" dirty="0"/>
            <a:t>Familles, acteurs petite enfance, PMI, médecins libéraux, autres professionnels de santé</a:t>
          </a:r>
        </a:p>
      </dgm:t>
    </dgm:pt>
    <dgm:pt modelId="{FC4A0DDA-C5DA-4799-AE42-DAC08B780C50}" type="parTrans" cxnId="{2F744839-C1B8-46FF-A92B-5706F534EBEA}">
      <dgm:prSet/>
      <dgm:spPr/>
      <dgm:t>
        <a:bodyPr/>
        <a:lstStyle/>
        <a:p>
          <a:endParaRPr lang="fr-FR"/>
        </a:p>
      </dgm:t>
    </dgm:pt>
    <dgm:pt modelId="{EDAD33AC-3A3E-4FEA-856C-0CEE149DE9A3}" type="sibTrans" cxnId="{2F744839-C1B8-46FF-A92B-5706F534EBEA}">
      <dgm:prSet/>
      <dgm:spPr/>
      <dgm:t>
        <a:bodyPr/>
        <a:lstStyle/>
        <a:p>
          <a:endParaRPr lang="fr-FR"/>
        </a:p>
      </dgm:t>
    </dgm:pt>
    <dgm:pt modelId="{0B2ABAF0-35D0-48BD-8DB5-F26C1C0A9D62}">
      <dgm:prSet phldrT="[Texte]" custT="1"/>
      <dgm:spPr/>
      <dgm:t>
        <a:bodyPr/>
        <a:lstStyle/>
        <a:p>
          <a:r>
            <a:rPr lang="fr-FR" sz="1400" dirty="0"/>
            <a:t>PS libéraux, PS hospitaliers,</a:t>
          </a:r>
          <a:r>
            <a:rPr lang="fr-FR" sz="1400" baseline="0" dirty="0"/>
            <a:t> CAMPS, CMP, CMPP, structures médico-sociales</a:t>
          </a:r>
          <a:endParaRPr lang="fr-FR" sz="1400" dirty="0"/>
        </a:p>
      </dgm:t>
    </dgm:pt>
    <dgm:pt modelId="{CE0BD3FE-D97F-4FF9-91C8-8A877D0CE068}" type="parTrans" cxnId="{54C7136D-DC03-43A8-94AD-D5785E37E991}">
      <dgm:prSet/>
      <dgm:spPr/>
      <dgm:t>
        <a:bodyPr/>
        <a:lstStyle/>
        <a:p>
          <a:endParaRPr lang="fr-FR"/>
        </a:p>
      </dgm:t>
    </dgm:pt>
    <dgm:pt modelId="{8D17D98E-ECE6-4686-94EA-63D4EB4B5A03}" type="sibTrans" cxnId="{54C7136D-DC03-43A8-94AD-D5785E37E991}">
      <dgm:prSet/>
      <dgm:spPr/>
      <dgm:t>
        <a:bodyPr/>
        <a:lstStyle/>
        <a:p>
          <a:endParaRPr lang="fr-FR"/>
        </a:p>
      </dgm:t>
    </dgm:pt>
    <dgm:pt modelId="{28DB802E-9E2B-4E8B-ACBE-0DA55B22DD05}">
      <dgm:prSet phldrT="[Texte]" custT="1"/>
      <dgm:spPr/>
      <dgm:t>
        <a:bodyPr/>
        <a:lstStyle/>
        <a:p>
          <a:r>
            <a:rPr lang="fr-FR" sz="1400" kern="1200" dirty="0"/>
            <a:t>PCO</a:t>
          </a:r>
        </a:p>
      </dgm:t>
    </dgm:pt>
    <dgm:pt modelId="{1041E3AE-1BB0-4BE1-8F37-F04AADD9A033}" type="parTrans" cxnId="{958A3676-90B5-4441-9EDE-A65D64B44678}">
      <dgm:prSet/>
      <dgm:spPr/>
      <dgm:t>
        <a:bodyPr/>
        <a:lstStyle/>
        <a:p>
          <a:endParaRPr lang="fr-FR"/>
        </a:p>
      </dgm:t>
    </dgm:pt>
    <dgm:pt modelId="{528D6045-B7BA-4289-9525-B643DF90B322}" type="sibTrans" cxnId="{958A3676-90B5-4441-9EDE-A65D64B44678}">
      <dgm:prSet/>
      <dgm:spPr/>
      <dgm:t>
        <a:bodyPr/>
        <a:lstStyle/>
        <a:p>
          <a:endParaRPr lang="fr-FR"/>
        </a:p>
      </dgm:t>
    </dgm:pt>
    <dgm:pt modelId="{8D3B65CB-F3EA-40F6-A8E2-A448C46FD899}">
      <dgm:prSet phldrT="[Texte]"/>
      <dgm:spPr/>
      <dgm:t>
        <a:bodyPr/>
        <a:lstStyle/>
        <a:p>
          <a:r>
            <a:rPr lang="fr-FR" b="1" dirty="0"/>
            <a:t>Centres</a:t>
          </a:r>
          <a:r>
            <a:rPr lang="fr-FR" b="1" baseline="0" dirty="0"/>
            <a:t> de référence</a:t>
          </a:r>
          <a:endParaRPr lang="fr-FR" b="1" dirty="0"/>
        </a:p>
      </dgm:t>
    </dgm:pt>
    <dgm:pt modelId="{AACF9050-CE5C-4AA7-A446-E77B00136801}" type="parTrans" cxnId="{E4AC8873-12EF-4EEC-9DAA-955B57A637AE}">
      <dgm:prSet/>
      <dgm:spPr/>
      <dgm:t>
        <a:bodyPr/>
        <a:lstStyle/>
        <a:p>
          <a:endParaRPr lang="fr-FR"/>
        </a:p>
      </dgm:t>
    </dgm:pt>
    <dgm:pt modelId="{A2A6B756-65EB-4A76-8144-056ED409519B}" type="sibTrans" cxnId="{E4AC8873-12EF-4EEC-9DAA-955B57A637AE}">
      <dgm:prSet/>
      <dgm:spPr/>
      <dgm:t>
        <a:bodyPr/>
        <a:lstStyle/>
        <a:p>
          <a:endParaRPr lang="fr-FR"/>
        </a:p>
      </dgm:t>
    </dgm:pt>
    <dgm:pt modelId="{3300D32F-0D6E-4758-9803-D3E90698CE85}">
      <dgm:prSet phldrT="[Texte]" custT="1"/>
      <dgm:spPr/>
      <dgm:t>
        <a:bodyPr/>
        <a:lstStyle/>
        <a:p>
          <a:r>
            <a:rPr lang="fr-FR" sz="1400" b="0" dirty="0"/>
            <a:t>1 CRA avec 2 antennes</a:t>
          </a:r>
        </a:p>
      </dgm:t>
    </dgm:pt>
    <dgm:pt modelId="{8959DAE6-C6D4-4908-9CE9-DE674B2D61B6}" type="parTrans" cxnId="{B14004BE-4186-4431-A31B-E2642297ADBB}">
      <dgm:prSet/>
      <dgm:spPr/>
      <dgm:t>
        <a:bodyPr/>
        <a:lstStyle/>
        <a:p>
          <a:endParaRPr lang="fr-FR"/>
        </a:p>
      </dgm:t>
    </dgm:pt>
    <dgm:pt modelId="{8EE16A5C-7FC8-47B7-9F50-8E72D2B29A48}" type="sibTrans" cxnId="{B14004BE-4186-4431-A31B-E2642297ADBB}">
      <dgm:prSet/>
      <dgm:spPr/>
      <dgm:t>
        <a:bodyPr/>
        <a:lstStyle/>
        <a:p>
          <a:endParaRPr lang="fr-FR"/>
        </a:p>
      </dgm:t>
    </dgm:pt>
    <dgm:pt modelId="{1D1CB1F3-FB7F-496D-8557-35548055A127}">
      <dgm:prSet phldrT="[Texte]" custT="1"/>
      <dgm:spPr/>
      <dgm:t>
        <a:bodyPr/>
        <a:lstStyle/>
        <a:p>
          <a:r>
            <a:rPr lang="fr-FR" sz="1400" b="0" dirty="0"/>
            <a:t>2 CRTLA (Marseille, Nice)</a:t>
          </a:r>
        </a:p>
      </dgm:t>
    </dgm:pt>
    <dgm:pt modelId="{DE098156-2343-464F-8C81-87E8AA0EDC39}" type="parTrans" cxnId="{006F8CFB-5CCB-4256-A746-99C6B31012C7}">
      <dgm:prSet/>
      <dgm:spPr/>
      <dgm:t>
        <a:bodyPr/>
        <a:lstStyle/>
        <a:p>
          <a:endParaRPr lang="fr-FR"/>
        </a:p>
      </dgm:t>
    </dgm:pt>
    <dgm:pt modelId="{30DE804E-DFE9-4162-8E77-F94210211B39}" type="sibTrans" cxnId="{006F8CFB-5CCB-4256-A746-99C6B31012C7}">
      <dgm:prSet/>
      <dgm:spPr/>
      <dgm:t>
        <a:bodyPr/>
        <a:lstStyle/>
        <a:p>
          <a:endParaRPr lang="fr-FR"/>
        </a:p>
      </dgm:t>
    </dgm:pt>
    <dgm:pt modelId="{F61DC8D8-65CD-4B1B-9A54-958EEF5E4A3E}">
      <dgm:prSet phldrT="[Texte]" custT="1"/>
      <dgm:spPr/>
      <dgm:t>
        <a:bodyPr/>
        <a:lstStyle/>
        <a:p>
          <a:r>
            <a:rPr lang="fr-FR" sz="1400" b="0" dirty="0"/>
            <a:t>1 CRTDAH en cours de création avec 2 sites</a:t>
          </a:r>
        </a:p>
      </dgm:t>
    </dgm:pt>
    <dgm:pt modelId="{88335C3B-5ACC-4708-8CB4-EDD5D48E357E}" type="parTrans" cxnId="{C763AEEE-F27E-4C62-836C-E2EC9E2A8858}">
      <dgm:prSet/>
      <dgm:spPr/>
      <dgm:t>
        <a:bodyPr/>
        <a:lstStyle/>
        <a:p>
          <a:endParaRPr lang="fr-FR"/>
        </a:p>
      </dgm:t>
    </dgm:pt>
    <dgm:pt modelId="{65962F07-5D27-4895-9E75-9ED80C39C757}" type="sibTrans" cxnId="{C763AEEE-F27E-4C62-836C-E2EC9E2A8858}">
      <dgm:prSet/>
      <dgm:spPr/>
      <dgm:t>
        <a:bodyPr/>
        <a:lstStyle/>
        <a:p>
          <a:endParaRPr lang="fr-FR"/>
        </a:p>
      </dgm:t>
    </dgm:pt>
    <dgm:pt modelId="{15BFE697-DD98-4B99-9E09-A41440628BE9}">
      <dgm:prSet phldrT="[Texte]" custT="1"/>
      <dgm:spPr/>
      <dgm:t>
        <a:bodyPr/>
        <a:lstStyle/>
        <a:p>
          <a:r>
            <a:rPr lang="fr-FR" sz="1400" kern="1200" baseline="0" dirty="0"/>
            <a:t>Dispositif régional d’appui à la coordination </a:t>
          </a:r>
          <a:r>
            <a:rPr lang="fr-FR" sz="1400" kern="1200" dirty="0" err="1">
              <a:latin typeface="Arial Regular"/>
              <a:ea typeface="+mn-ea"/>
              <a:cs typeface="+mn-cs"/>
            </a:rPr>
            <a:t>Résodys</a:t>
          </a:r>
          <a:r>
            <a:rPr lang="fr-FR" sz="1400" kern="1200" baseline="0" dirty="0"/>
            <a:t> </a:t>
          </a:r>
          <a:endParaRPr lang="fr-FR" sz="1400" kern="1200" dirty="0"/>
        </a:p>
      </dgm:t>
    </dgm:pt>
    <dgm:pt modelId="{844F21D9-8F4C-462B-BA90-07BDD461325A}" type="parTrans" cxnId="{D8564DA7-2423-44E0-A69B-0693C857E190}">
      <dgm:prSet/>
      <dgm:spPr/>
      <dgm:t>
        <a:bodyPr/>
        <a:lstStyle/>
        <a:p>
          <a:endParaRPr lang="fr-FR"/>
        </a:p>
      </dgm:t>
    </dgm:pt>
    <dgm:pt modelId="{6A331E5C-6F2D-4394-804D-56C1A3AEF064}" type="sibTrans" cxnId="{D8564DA7-2423-44E0-A69B-0693C857E190}">
      <dgm:prSet/>
      <dgm:spPr/>
      <dgm:t>
        <a:bodyPr/>
        <a:lstStyle/>
        <a:p>
          <a:endParaRPr lang="fr-FR"/>
        </a:p>
      </dgm:t>
    </dgm:pt>
    <dgm:pt modelId="{844B1A35-ADF2-4F1E-85B9-1A5B8A121D05}" type="pres">
      <dgm:prSet presAssocID="{0F3260D3-A7F6-438F-A5DF-57833A69FEBF}" presName="Name0" presStyleCnt="0">
        <dgm:presLayoutVars>
          <dgm:dir/>
          <dgm:animLvl val="lvl"/>
          <dgm:resizeHandles val="exact"/>
        </dgm:presLayoutVars>
      </dgm:prSet>
      <dgm:spPr/>
    </dgm:pt>
    <dgm:pt modelId="{8FCDE15D-A805-43CB-AB00-3061EB5035A3}" type="pres">
      <dgm:prSet presAssocID="{73E9589F-AFDA-44A5-B757-41400067A939}" presName="linNode" presStyleCnt="0"/>
      <dgm:spPr/>
    </dgm:pt>
    <dgm:pt modelId="{6FCA152E-8B3C-4902-BD87-391265E32716}" type="pres">
      <dgm:prSet presAssocID="{73E9589F-AFDA-44A5-B757-41400067A939}" presName="parentText" presStyleLbl="node1" presStyleIdx="0" presStyleCnt="4" custScaleX="68520" custScaleY="18632" custLinFactNeighborX="-2963" custLinFactNeighborY="-1672">
        <dgm:presLayoutVars>
          <dgm:chMax val="1"/>
          <dgm:bulletEnabled val="1"/>
        </dgm:presLayoutVars>
      </dgm:prSet>
      <dgm:spPr/>
    </dgm:pt>
    <dgm:pt modelId="{2147F1C4-41E5-456A-89B4-342D33C552D0}" type="pres">
      <dgm:prSet presAssocID="{73E9589F-AFDA-44A5-B757-41400067A939}" presName="descendantText" presStyleLbl="alignAccFollowNode1" presStyleIdx="0" presStyleCnt="4" custScaleX="122997" custScaleY="25444" custLinFactNeighborX="68" custLinFactNeighborY="-327">
        <dgm:presLayoutVars>
          <dgm:bulletEnabled val="1"/>
        </dgm:presLayoutVars>
      </dgm:prSet>
      <dgm:spPr/>
    </dgm:pt>
    <dgm:pt modelId="{8817708E-DDF0-4100-9F4D-4063BE1214B8}" type="pres">
      <dgm:prSet presAssocID="{B6BC72E0-9143-4600-9EE4-746E9009B0CE}" presName="sp" presStyleCnt="0"/>
      <dgm:spPr/>
    </dgm:pt>
    <dgm:pt modelId="{D6D64EF4-0C16-4FEE-B957-70C35ABBD7BA}" type="pres">
      <dgm:prSet presAssocID="{E0A22AE9-ACBE-4B55-AEAD-160BCE10868B}" presName="linNode" presStyleCnt="0"/>
      <dgm:spPr/>
    </dgm:pt>
    <dgm:pt modelId="{ECA52899-4195-49C4-A6F0-138185C9E2B3}" type="pres">
      <dgm:prSet presAssocID="{E0A22AE9-ACBE-4B55-AEAD-160BCE10868B}" presName="parentText" presStyleLbl="node1" presStyleIdx="1" presStyleCnt="4" custScaleX="55722" custScaleY="12732" custLinFactNeighborX="1980" custLinFactNeighborY="-3110">
        <dgm:presLayoutVars>
          <dgm:chMax val="1"/>
          <dgm:bulletEnabled val="1"/>
        </dgm:presLayoutVars>
      </dgm:prSet>
      <dgm:spPr/>
    </dgm:pt>
    <dgm:pt modelId="{66B2D519-F8F8-4471-B98F-CF706F91227B}" type="pres">
      <dgm:prSet presAssocID="{E0A22AE9-ACBE-4B55-AEAD-160BCE10868B}" presName="descendantText" presStyleLbl="alignAccFollowNode1" presStyleIdx="1" presStyleCnt="4" custScaleX="123118" custScaleY="22256" custLinFactNeighborX="-193" custLinFactNeighborY="-2825">
        <dgm:presLayoutVars>
          <dgm:bulletEnabled val="1"/>
        </dgm:presLayoutVars>
      </dgm:prSet>
      <dgm:spPr/>
    </dgm:pt>
    <dgm:pt modelId="{6B12E154-F22A-4FDD-A3FC-55EA678E29A2}" type="pres">
      <dgm:prSet presAssocID="{9BE96E74-46F4-445D-9049-328658231178}" presName="sp" presStyleCnt="0"/>
      <dgm:spPr/>
    </dgm:pt>
    <dgm:pt modelId="{2705AB06-3BC8-4E70-9497-DBEE2C4BF574}" type="pres">
      <dgm:prSet presAssocID="{143CDDE3-B4D8-4AF3-9C27-4D4D773BEB59}" presName="linNode" presStyleCnt="0"/>
      <dgm:spPr/>
    </dgm:pt>
    <dgm:pt modelId="{5D720231-EC0C-43DF-8CA6-D812EF564289}" type="pres">
      <dgm:prSet presAssocID="{143CDDE3-B4D8-4AF3-9C27-4D4D773BEB59}" presName="parentText" presStyleLbl="node1" presStyleIdx="2" presStyleCnt="4" custScaleX="50098" custScaleY="19680" custLinFactNeighborX="2859" custLinFactNeighborY="-3956">
        <dgm:presLayoutVars>
          <dgm:chMax val="1"/>
          <dgm:bulletEnabled val="1"/>
        </dgm:presLayoutVars>
      </dgm:prSet>
      <dgm:spPr/>
    </dgm:pt>
    <dgm:pt modelId="{0C54E09B-21E0-4923-837F-016A779F8791}" type="pres">
      <dgm:prSet presAssocID="{143CDDE3-B4D8-4AF3-9C27-4D4D773BEB59}" presName="descendantText" presStyleLbl="alignAccFollowNode1" presStyleIdx="2" presStyleCnt="4" custScaleX="131815" custScaleY="21336" custLinFactNeighborX="-539" custLinFactNeighborY="-3691">
        <dgm:presLayoutVars>
          <dgm:bulletEnabled val="1"/>
        </dgm:presLayoutVars>
      </dgm:prSet>
      <dgm:spPr/>
    </dgm:pt>
    <dgm:pt modelId="{754A60D0-644F-4FC9-8BBB-3262AE01029D}" type="pres">
      <dgm:prSet presAssocID="{062D74A5-40FD-4CA2-9FD2-A6DE86A479F9}" presName="sp" presStyleCnt="0"/>
      <dgm:spPr/>
    </dgm:pt>
    <dgm:pt modelId="{C2E25056-876A-4DFD-84B5-976657D47D47}" type="pres">
      <dgm:prSet presAssocID="{8D3B65CB-F3EA-40F6-A8E2-A448C46FD899}" presName="linNode" presStyleCnt="0"/>
      <dgm:spPr/>
    </dgm:pt>
    <dgm:pt modelId="{88EF021C-FB55-4856-8C85-8E77365D5AB3}" type="pres">
      <dgm:prSet presAssocID="{8D3B65CB-F3EA-40F6-A8E2-A448C46FD899}" presName="parentText" presStyleLbl="node1" presStyleIdx="3" presStyleCnt="4" custScaleX="104003" custScaleY="16712" custLinFactNeighborX="-894" custLinFactNeighborY="-7983">
        <dgm:presLayoutVars>
          <dgm:chMax val="1"/>
          <dgm:bulletEnabled val="1"/>
        </dgm:presLayoutVars>
      </dgm:prSet>
      <dgm:spPr/>
    </dgm:pt>
    <dgm:pt modelId="{94D9221F-ECA3-49CE-91CE-B6AC9ACAF238}" type="pres">
      <dgm:prSet presAssocID="{8D3B65CB-F3EA-40F6-A8E2-A448C46FD899}" presName="descendantText" presStyleLbl="alignAccFollowNode1" presStyleIdx="3" presStyleCnt="4" custScaleX="240255" custScaleY="28741" custLinFactNeighborX="-1810" custLinFactNeighborY="-7767">
        <dgm:presLayoutVars>
          <dgm:bulletEnabled val="1"/>
        </dgm:presLayoutVars>
      </dgm:prSet>
      <dgm:spPr/>
    </dgm:pt>
  </dgm:ptLst>
  <dgm:cxnLst>
    <dgm:cxn modelId="{035E3A02-C301-45B4-8B8A-245AA96C1B58}" type="presOf" srcId="{F61DC8D8-65CD-4B1B-9A54-958EEF5E4A3E}" destId="{94D9221F-ECA3-49CE-91CE-B6AC9ACAF238}" srcOrd="0" destOrd="2" presId="urn:microsoft.com/office/officeart/2005/8/layout/vList5"/>
    <dgm:cxn modelId="{FF0F400B-F5AA-4CD4-8DA9-CFB031F20DD6}" type="presOf" srcId="{3300D32F-0D6E-4758-9803-D3E90698CE85}" destId="{94D9221F-ECA3-49CE-91CE-B6AC9ACAF238}" srcOrd="0" destOrd="0" presId="urn:microsoft.com/office/officeart/2005/8/layout/vList5"/>
    <dgm:cxn modelId="{9188341D-9FEE-4A49-BF7E-FFEF12985B30}" type="presOf" srcId="{8D3B65CB-F3EA-40F6-A8E2-A448C46FD899}" destId="{88EF021C-FB55-4856-8C85-8E77365D5AB3}" srcOrd="0" destOrd="0" presId="urn:microsoft.com/office/officeart/2005/8/layout/vList5"/>
    <dgm:cxn modelId="{9E65652A-EC57-4D33-994E-87DF299A71A4}" srcId="{0F3260D3-A7F6-438F-A5DF-57833A69FEBF}" destId="{E0A22AE9-ACBE-4B55-AEAD-160BCE10868B}" srcOrd="1" destOrd="0" parTransId="{8E4539A7-96C8-42FF-B520-917CA1054AD8}" sibTransId="{9BE96E74-46F4-445D-9049-328658231178}"/>
    <dgm:cxn modelId="{28C0D531-7816-4840-ABD7-8332D9CF9795}" type="presOf" srcId="{73E9589F-AFDA-44A5-B757-41400067A939}" destId="{6FCA152E-8B3C-4902-BD87-391265E32716}" srcOrd="0" destOrd="0" presId="urn:microsoft.com/office/officeart/2005/8/layout/vList5"/>
    <dgm:cxn modelId="{2F744839-C1B8-46FF-A92B-5706F534EBEA}" srcId="{73E9589F-AFDA-44A5-B757-41400067A939}" destId="{9BAE55F8-9F5F-45A1-975D-DE499DBDAC99}" srcOrd="0" destOrd="0" parTransId="{FC4A0DDA-C5DA-4799-AE42-DAC08B780C50}" sibTransId="{EDAD33AC-3A3E-4FEA-856C-0CEE149DE9A3}"/>
    <dgm:cxn modelId="{1ED5CC40-E523-4E27-902C-9DE5D58D1A1F}" type="presOf" srcId="{E0A22AE9-ACBE-4B55-AEAD-160BCE10868B}" destId="{ECA52899-4195-49C4-A6F0-138185C9E2B3}" srcOrd="0" destOrd="0" presId="urn:microsoft.com/office/officeart/2005/8/layout/vList5"/>
    <dgm:cxn modelId="{5A649042-F318-41DC-B521-CF4DC06345A6}" type="presOf" srcId="{28DB802E-9E2B-4E8B-ACBE-0DA55B22DD05}" destId="{0C54E09B-21E0-4923-837F-016A779F8791}" srcOrd="0" destOrd="0" presId="urn:microsoft.com/office/officeart/2005/8/layout/vList5"/>
    <dgm:cxn modelId="{54C7136D-DC03-43A8-94AD-D5785E37E991}" srcId="{E0A22AE9-ACBE-4B55-AEAD-160BCE10868B}" destId="{0B2ABAF0-35D0-48BD-8DB5-F26C1C0A9D62}" srcOrd="0" destOrd="0" parTransId="{CE0BD3FE-D97F-4FF9-91C8-8A877D0CE068}" sibTransId="{8D17D98E-ECE6-4686-94EA-63D4EB4B5A03}"/>
    <dgm:cxn modelId="{E4AC8873-12EF-4EEC-9DAA-955B57A637AE}" srcId="{0F3260D3-A7F6-438F-A5DF-57833A69FEBF}" destId="{8D3B65CB-F3EA-40F6-A8E2-A448C46FD899}" srcOrd="3" destOrd="0" parTransId="{AACF9050-CE5C-4AA7-A446-E77B00136801}" sibTransId="{A2A6B756-65EB-4A76-8144-056ED409519B}"/>
    <dgm:cxn modelId="{6C832876-67B3-4B33-B556-C256D390E5C5}" srcId="{0F3260D3-A7F6-438F-A5DF-57833A69FEBF}" destId="{73E9589F-AFDA-44A5-B757-41400067A939}" srcOrd="0" destOrd="0" parTransId="{A4731E98-95C5-4762-81F4-1B969558716E}" sibTransId="{B6BC72E0-9143-4600-9EE4-746E9009B0CE}"/>
    <dgm:cxn modelId="{958A3676-90B5-4441-9EDE-A65D64B44678}" srcId="{143CDDE3-B4D8-4AF3-9C27-4D4D773BEB59}" destId="{28DB802E-9E2B-4E8B-ACBE-0DA55B22DD05}" srcOrd="0" destOrd="0" parTransId="{1041E3AE-1BB0-4BE1-8F37-F04AADD9A033}" sibTransId="{528D6045-B7BA-4289-9525-B643DF90B322}"/>
    <dgm:cxn modelId="{739B2981-9D90-411E-91CB-BFC6EEB790CA}" type="presOf" srcId="{0B2ABAF0-35D0-48BD-8DB5-F26C1C0A9D62}" destId="{66B2D519-F8F8-4471-B98F-CF706F91227B}" srcOrd="0" destOrd="0" presId="urn:microsoft.com/office/officeart/2005/8/layout/vList5"/>
    <dgm:cxn modelId="{E5D79583-DC53-472E-BE48-FAAD04C3FF6A}" type="presOf" srcId="{0F3260D3-A7F6-438F-A5DF-57833A69FEBF}" destId="{844B1A35-ADF2-4F1E-85B9-1A5B8A121D05}" srcOrd="0" destOrd="0" presId="urn:microsoft.com/office/officeart/2005/8/layout/vList5"/>
    <dgm:cxn modelId="{C3E2D287-FE6F-4078-89E8-CFE18BAA2C4E}" type="presOf" srcId="{15BFE697-DD98-4B99-9E09-A41440628BE9}" destId="{0C54E09B-21E0-4923-837F-016A779F8791}" srcOrd="0" destOrd="1" presId="urn:microsoft.com/office/officeart/2005/8/layout/vList5"/>
    <dgm:cxn modelId="{D8564DA7-2423-44E0-A69B-0693C857E190}" srcId="{143CDDE3-B4D8-4AF3-9C27-4D4D773BEB59}" destId="{15BFE697-DD98-4B99-9E09-A41440628BE9}" srcOrd="1" destOrd="0" parTransId="{844F21D9-8F4C-462B-BA90-07BDD461325A}" sibTransId="{6A331E5C-6F2D-4394-804D-56C1A3AEF064}"/>
    <dgm:cxn modelId="{B14004BE-4186-4431-A31B-E2642297ADBB}" srcId="{8D3B65CB-F3EA-40F6-A8E2-A448C46FD899}" destId="{3300D32F-0D6E-4758-9803-D3E90698CE85}" srcOrd="0" destOrd="0" parTransId="{8959DAE6-C6D4-4908-9CE9-DE674B2D61B6}" sibTransId="{8EE16A5C-7FC8-47B7-9F50-8E72D2B29A48}"/>
    <dgm:cxn modelId="{ADCB08E9-19DF-417E-BE05-3BFF3E3C980B}" srcId="{0F3260D3-A7F6-438F-A5DF-57833A69FEBF}" destId="{143CDDE3-B4D8-4AF3-9C27-4D4D773BEB59}" srcOrd="2" destOrd="0" parTransId="{EC04CAB7-9CF8-4B19-94A8-99ACDFB8B521}" sibTransId="{062D74A5-40FD-4CA2-9FD2-A6DE86A479F9}"/>
    <dgm:cxn modelId="{71038BEB-110D-43CD-B29D-AF48F71C9EE1}" type="presOf" srcId="{9BAE55F8-9F5F-45A1-975D-DE499DBDAC99}" destId="{2147F1C4-41E5-456A-89B4-342D33C552D0}" srcOrd="0" destOrd="0" presId="urn:microsoft.com/office/officeart/2005/8/layout/vList5"/>
    <dgm:cxn modelId="{C763AEEE-F27E-4C62-836C-E2EC9E2A8858}" srcId="{8D3B65CB-F3EA-40F6-A8E2-A448C46FD899}" destId="{F61DC8D8-65CD-4B1B-9A54-958EEF5E4A3E}" srcOrd="2" destOrd="0" parTransId="{88335C3B-5ACC-4708-8CB4-EDD5D48E357E}" sibTransId="{65962F07-5D27-4895-9E75-9ED80C39C757}"/>
    <dgm:cxn modelId="{24469CF1-BFB4-4974-8CD7-E05686F28625}" type="presOf" srcId="{143CDDE3-B4D8-4AF3-9C27-4D4D773BEB59}" destId="{5D720231-EC0C-43DF-8CA6-D812EF564289}" srcOrd="0" destOrd="0" presId="urn:microsoft.com/office/officeart/2005/8/layout/vList5"/>
    <dgm:cxn modelId="{006F8CFB-5CCB-4256-A746-99C6B31012C7}" srcId="{8D3B65CB-F3EA-40F6-A8E2-A448C46FD899}" destId="{1D1CB1F3-FB7F-496D-8557-35548055A127}" srcOrd="1" destOrd="0" parTransId="{DE098156-2343-464F-8C81-87E8AA0EDC39}" sibTransId="{30DE804E-DFE9-4162-8E77-F94210211B39}"/>
    <dgm:cxn modelId="{CA7DE5FF-14A0-4136-AE35-005D11418F1D}" type="presOf" srcId="{1D1CB1F3-FB7F-496D-8557-35548055A127}" destId="{94D9221F-ECA3-49CE-91CE-B6AC9ACAF238}" srcOrd="0" destOrd="1" presId="urn:microsoft.com/office/officeart/2005/8/layout/vList5"/>
    <dgm:cxn modelId="{89E459CC-FE00-4C41-8E18-759ECDC55445}" type="presParOf" srcId="{844B1A35-ADF2-4F1E-85B9-1A5B8A121D05}" destId="{8FCDE15D-A805-43CB-AB00-3061EB5035A3}" srcOrd="0" destOrd="0" presId="urn:microsoft.com/office/officeart/2005/8/layout/vList5"/>
    <dgm:cxn modelId="{06B757F6-A971-40D4-AA4B-F284AC9C87BC}" type="presParOf" srcId="{8FCDE15D-A805-43CB-AB00-3061EB5035A3}" destId="{6FCA152E-8B3C-4902-BD87-391265E32716}" srcOrd="0" destOrd="0" presId="urn:microsoft.com/office/officeart/2005/8/layout/vList5"/>
    <dgm:cxn modelId="{00C18405-DC4B-4C43-AB85-A48057948C52}" type="presParOf" srcId="{8FCDE15D-A805-43CB-AB00-3061EB5035A3}" destId="{2147F1C4-41E5-456A-89B4-342D33C552D0}" srcOrd="1" destOrd="0" presId="urn:microsoft.com/office/officeart/2005/8/layout/vList5"/>
    <dgm:cxn modelId="{9E09657A-583E-42C3-A206-ECD7DDD8A917}" type="presParOf" srcId="{844B1A35-ADF2-4F1E-85B9-1A5B8A121D05}" destId="{8817708E-DDF0-4100-9F4D-4063BE1214B8}" srcOrd="1" destOrd="0" presId="urn:microsoft.com/office/officeart/2005/8/layout/vList5"/>
    <dgm:cxn modelId="{EA8E6324-089B-4241-B2F2-0967591653A7}" type="presParOf" srcId="{844B1A35-ADF2-4F1E-85B9-1A5B8A121D05}" destId="{D6D64EF4-0C16-4FEE-B957-70C35ABBD7BA}" srcOrd="2" destOrd="0" presId="urn:microsoft.com/office/officeart/2005/8/layout/vList5"/>
    <dgm:cxn modelId="{D16FA0F5-11C7-46BE-8349-A1144A3F2A5C}" type="presParOf" srcId="{D6D64EF4-0C16-4FEE-B957-70C35ABBD7BA}" destId="{ECA52899-4195-49C4-A6F0-138185C9E2B3}" srcOrd="0" destOrd="0" presId="urn:microsoft.com/office/officeart/2005/8/layout/vList5"/>
    <dgm:cxn modelId="{ABAF16E0-92BB-455E-B885-6B6B43F497E4}" type="presParOf" srcId="{D6D64EF4-0C16-4FEE-B957-70C35ABBD7BA}" destId="{66B2D519-F8F8-4471-B98F-CF706F91227B}" srcOrd="1" destOrd="0" presId="urn:microsoft.com/office/officeart/2005/8/layout/vList5"/>
    <dgm:cxn modelId="{FA9E9F2E-62E8-4F9C-816D-DA0375BF40E5}" type="presParOf" srcId="{844B1A35-ADF2-4F1E-85B9-1A5B8A121D05}" destId="{6B12E154-F22A-4FDD-A3FC-55EA678E29A2}" srcOrd="3" destOrd="0" presId="urn:microsoft.com/office/officeart/2005/8/layout/vList5"/>
    <dgm:cxn modelId="{3137010C-1D8D-43F6-8311-8270CC1C6140}" type="presParOf" srcId="{844B1A35-ADF2-4F1E-85B9-1A5B8A121D05}" destId="{2705AB06-3BC8-4E70-9497-DBEE2C4BF574}" srcOrd="4" destOrd="0" presId="urn:microsoft.com/office/officeart/2005/8/layout/vList5"/>
    <dgm:cxn modelId="{2C400AA0-03DE-4C36-BE20-D9EE857E5EA3}" type="presParOf" srcId="{2705AB06-3BC8-4E70-9497-DBEE2C4BF574}" destId="{5D720231-EC0C-43DF-8CA6-D812EF564289}" srcOrd="0" destOrd="0" presId="urn:microsoft.com/office/officeart/2005/8/layout/vList5"/>
    <dgm:cxn modelId="{78E08770-93A6-4093-A1D3-2EF09CDD5177}" type="presParOf" srcId="{2705AB06-3BC8-4E70-9497-DBEE2C4BF574}" destId="{0C54E09B-21E0-4923-837F-016A779F8791}" srcOrd="1" destOrd="0" presId="urn:microsoft.com/office/officeart/2005/8/layout/vList5"/>
    <dgm:cxn modelId="{59D965F3-2C72-48E0-8474-3C635BEBF168}" type="presParOf" srcId="{844B1A35-ADF2-4F1E-85B9-1A5B8A121D05}" destId="{754A60D0-644F-4FC9-8BBB-3262AE01029D}" srcOrd="5" destOrd="0" presId="urn:microsoft.com/office/officeart/2005/8/layout/vList5"/>
    <dgm:cxn modelId="{5752D2AF-BD2E-4F5F-B251-7AD0343AEDD2}" type="presParOf" srcId="{844B1A35-ADF2-4F1E-85B9-1A5B8A121D05}" destId="{C2E25056-876A-4DFD-84B5-976657D47D47}" srcOrd="6" destOrd="0" presId="urn:microsoft.com/office/officeart/2005/8/layout/vList5"/>
    <dgm:cxn modelId="{0B79C053-2365-4F95-90CC-471769BA6C76}" type="presParOf" srcId="{C2E25056-876A-4DFD-84B5-976657D47D47}" destId="{88EF021C-FB55-4856-8C85-8E77365D5AB3}" srcOrd="0" destOrd="0" presId="urn:microsoft.com/office/officeart/2005/8/layout/vList5"/>
    <dgm:cxn modelId="{8243DC1B-66E1-4326-BD68-C698D7F41436}" type="presParOf" srcId="{C2E25056-876A-4DFD-84B5-976657D47D47}" destId="{94D9221F-ECA3-49CE-91CE-B6AC9ACAF23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7F1C4-41E5-456A-89B4-342D33C552D0}">
      <dsp:nvSpPr>
        <dsp:cNvPr id="0" name=""/>
        <dsp:cNvSpPr/>
      </dsp:nvSpPr>
      <dsp:spPr>
        <a:xfrm rot="5400000">
          <a:off x="2435288" y="-1272809"/>
          <a:ext cx="783403" cy="3473029"/>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Familles, acteurs petite enfance, PMI, médecins libéraux, autres professionnels de santé</a:t>
          </a:r>
        </a:p>
      </dsp:txBody>
      <dsp:txXfrm rot="-5400000">
        <a:off x="1090476" y="110246"/>
        <a:ext cx="3434786" cy="706917"/>
      </dsp:txXfrm>
    </dsp:sp>
    <dsp:sp modelId="{6FCA152E-8B3C-4902-BD87-391265E32716}">
      <dsp:nvSpPr>
        <dsp:cNvPr id="0" name=""/>
        <dsp:cNvSpPr/>
      </dsp:nvSpPr>
      <dsp:spPr>
        <a:xfrm>
          <a:off x="0" y="50882"/>
          <a:ext cx="1088312" cy="71708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fr-FR" sz="1200" b="1" kern="1200" dirty="0"/>
            <a:t>Repérage précoce TND </a:t>
          </a:r>
        </a:p>
      </dsp:txBody>
      <dsp:txXfrm>
        <a:off x="35005" y="85887"/>
        <a:ext cx="1018302" cy="647073"/>
      </dsp:txXfrm>
    </dsp:sp>
    <dsp:sp modelId="{66B2D519-F8F8-4471-B98F-CF706F91227B}">
      <dsp:nvSpPr>
        <dsp:cNvPr id="0" name=""/>
        <dsp:cNvSpPr/>
      </dsp:nvSpPr>
      <dsp:spPr>
        <a:xfrm rot="5400000">
          <a:off x="2368643" y="-484366"/>
          <a:ext cx="685247" cy="3595839"/>
        </a:xfrm>
        <a:prstGeom prst="round2SameRect">
          <a:avLst/>
        </a:prstGeom>
        <a:solidFill>
          <a:schemeClr val="accent4">
            <a:tint val="40000"/>
            <a:alpha val="90000"/>
            <a:hueOff val="6992495"/>
            <a:satOff val="-18547"/>
            <a:lumOff val="-1921"/>
            <a:alphaOff val="0"/>
          </a:schemeClr>
        </a:solidFill>
        <a:ln w="25400" cap="flat" cmpd="sng" algn="ctr">
          <a:solidFill>
            <a:schemeClr val="accent4">
              <a:tint val="40000"/>
              <a:alpha val="90000"/>
              <a:hueOff val="6992495"/>
              <a:satOff val="-18547"/>
              <a:lumOff val="-19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PS libéraux, PS hospitaliers,</a:t>
          </a:r>
          <a:r>
            <a:rPr lang="fr-FR" sz="1400" kern="1200" baseline="0" dirty="0"/>
            <a:t> CAMPS, CMP, CMPP, structures médico-sociales</a:t>
          </a:r>
          <a:endParaRPr lang="fr-FR" sz="1400" kern="1200" dirty="0"/>
        </a:p>
      </dsp:txBody>
      <dsp:txXfrm rot="-5400000">
        <a:off x="913348" y="1004380"/>
        <a:ext cx="3562388" cy="618345"/>
      </dsp:txXfrm>
    </dsp:sp>
    <dsp:sp modelId="{ECA52899-4195-49C4-A6F0-138185C9E2B3}">
      <dsp:nvSpPr>
        <dsp:cNvPr id="0" name=""/>
        <dsp:cNvSpPr/>
      </dsp:nvSpPr>
      <dsp:spPr>
        <a:xfrm>
          <a:off x="0" y="1035832"/>
          <a:ext cx="915435" cy="490012"/>
        </a:xfrm>
        <a:prstGeom prst="roundRect">
          <a:avLst/>
        </a:prstGeom>
        <a:solidFill>
          <a:schemeClr val="accent4">
            <a:hueOff val="6745916"/>
            <a:satOff val="-6806"/>
            <a:lumOff val="-72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fr-FR" sz="1200" b="1" kern="1200" dirty="0"/>
            <a:t>Prise</a:t>
          </a:r>
          <a:r>
            <a:rPr lang="fr-FR" sz="1200" b="1" kern="1200" baseline="0" dirty="0"/>
            <a:t> en charge</a:t>
          </a:r>
          <a:endParaRPr lang="fr-FR" sz="1200" b="1" kern="1200" dirty="0"/>
        </a:p>
      </dsp:txBody>
      <dsp:txXfrm>
        <a:off x="23920" y="1059752"/>
        <a:ext cx="867595" cy="442172"/>
      </dsp:txXfrm>
    </dsp:sp>
    <dsp:sp modelId="{0C54E09B-21E0-4923-837F-016A779F8791}">
      <dsp:nvSpPr>
        <dsp:cNvPr id="0" name=""/>
        <dsp:cNvSpPr/>
      </dsp:nvSpPr>
      <dsp:spPr>
        <a:xfrm rot="5400000">
          <a:off x="2284727" y="402735"/>
          <a:ext cx="656921" cy="3595839"/>
        </a:xfrm>
        <a:prstGeom prst="round2SameRect">
          <a:avLst/>
        </a:prstGeom>
        <a:solidFill>
          <a:schemeClr val="accent4">
            <a:tint val="40000"/>
            <a:alpha val="90000"/>
            <a:hueOff val="13984991"/>
            <a:satOff val="-37093"/>
            <a:lumOff val="-3841"/>
            <a:alphaOff val="0"/>
          </a:schemeClr>
        </a:solidFill>
        <a:ln w="25400" cap="flat" cmpd="sng" algn="ctr">
          <a:solidFill>
            <a:schemeClr val="accent4">
              <a:tint val="40000"/>
              <a:alpha val="90000"/>
              <a:hueOff val="13984991"/>
              <a:satOff val="-37093"/>
              <a:lumOff val="-38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PCO</a:t>
          </a:r>
        </a:p>
        <a:p>
          <a:pPr marL="114300" lvl="1" indent="-114300" algn="l" defTabSz="622300">
            <a:lnSpc>
              <a:spcPct val="90000"/>
            </a:lnSpc>
            <a:spcBef>
              <a:spcPct val="0"/>
            </a:spcBef>
            <a:spcAft>
              <a:spcPct val="15000"/>
            </a:spcAft>
            <a:buChar char="•"/>
          </a:pPr>
          <a:r>
            <a:rPr lang="fr-FR" sz="1400" kern="1200" baseline="0" dirty="0"/>
            <a:t>Dispositif régional d’appui à la coordination </a:t>
          </a:r>
          <a:r>
            <a:rPr lang="fr-FR" sz="1400" kern="1200" dirty="0" err="1">
              <a:latin typeface="Arial Regular"/>
              <a:ea typeface="+mn-ea"/>
              <a:cs typeface="+mn-cs"/>
            </a:rPr>
            <a:t>Résodys</a:t>
          </a:r>
          <a:r>
            <a:rPr lang="fr-FR" sz="1400" kern="1200" baseline="0" dirty="0"/>
            <a:t> </a:t>
          </a:r>
          <a:endParaRPr lang="fr-FR" sz="1400" kern="1200" dirty="0"/>
        </a:p>
      </dsp:txBody>
      <dsp:txXfrm rot="-5400000">
        <a:off x="815268" y="1904262"/>
        <a:ext cx="3563771" cy="592785"/>
      </dsp:txXfrm>
    </dsp:sp>
    <dsp:sp modelId="{5D720231-EC0C-43DF-8CA6-D812EF564289}">
      <dsp:nvSpPr>
        <dsp:cNvPr id="0" name=""/>
        <dsp:cNvSpPr/>
      </dsp:nvSpPr>
      <dsp:spPr>
        <a:xfrm>
          <a:off x="0" y="1783336"/>
          <a:ext cx="823041" cy="757417"/>
        </a:xfrm>
        <a:prstGeom prst="roundRect">
          <a:avLst/>
        </a:prstGeom>
        <a:solidFill>
          <a:schemeClr val="accent4">
            <a:hueOff val="13491833"/>
            <a:satOff val="-13613"/>
            <a:lumOff val="-145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fr-FR" sz="1200" b="1" kern="1200" dirty="0"/>
            <a:t>Appui</a:t>
          </a:r>
          <a:r>
            <a:rPr lang="fr-FR" sz="1200" b="1" kern="1200" baseline="0" dirty="0"/>
            <a:t> pec et coordination</a:t>
          </a:r>
          <a:endParaRPr lang="fr-FR" sz="1200" b="1" kern="1200" dirty="0"/>
        </a:p>
      </dsp:txBody>
      <dsp:txXfrm>
        <a:off x="36974" y="1820310"/>
        <a:ext cx="749093" cy="683469"/>
      </dsp:txXfrm>
    </dsp:sp>
    <dsp:sp modelId="{94D9221F-ECA3-49CE-91CE-B6AC9ACAF238}">
      <dsp:nvSpPr>
        <dsp:cNvPr id="0" name=""/>
        <dsp:cNvSpPr/>
      </dsp:nvSpPr>
      <dsp:spPr>
        <a:xfrm rot="5400000">
          <a:off x="2268831" y="1255704"/>
          <a:ext cx="884916" cy="3666105"/>
        </a:xfrm>
        <a:prstGeom prst="round2SameRect">
          <a:avLst/>
        </a:prstGeom>
        <a:solidFill>
          <a:schemeClr val="accent4">
            <a:tint val="40000"/>
            <a:alpha val="90000"/>
            <a:hueOff val="20977485"/>
            <a:satOff val="-55640"/>
            <a:lumOff val="-5762"/>
            <a:alphaOff val="0"/>
          </a:schemeClr>
        </a:solidFill>
        <a:ln w="25400" cap="flat" cmpd="sng" algn="ctr">
          <a:solidFill>
            <a:schemeClr val="accent4">
              <a:tint val="40000"/>
              <a:alpha val="90000"/>
              <a:hueOff val="20977485"/>
              <a:satOff val="-55640"/>
              <a:lumOff val="-57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b="0" kern="1200" dirty="0"/>
            <a:t>1 CRA avec 2 antennes</a:t>
          </a:r>
        </a:p>
        <a:p>
          <a:pPr marL="114300" lvl="1" indent="-114300" algn="l" defTabSz="622300">
            <a:lnSpc>
              <a:spcPct val="90000"/>
            </a:lnSpc>
            <a:spcBef>
              <a:spcPct val="0"/>
            </a:spcBef>
            <a:spcAft>
              <a:spcPct val="15000"/>
            </a:spcAft>
            <a:buChar char="•"/>
          </a:pPr>
          <a:r>
            <a:rPr lang="fr-FR" sz="1400" b="0" kern="1200" dirty="0"/>
            <a:t>2 CRTLA (Marseille, Nice)</a:t>
          </a:r>
        </a:p>
        <a:p>
          <a:pPr marL="114300" lvl="1" indent="-114300" algn="l" defTabSz="622300">
            <a:lnSpc>
              <a:spcPct val="90000"/>
            </a:lnSpc>
            <a:spcBef>
              <a:spcPct val="0"/>
            </a:spcBef>
            <a:spcAft>
              <a:spcPct val="15000"/>
            </a:spcAft>
            <a:buChar char="•"/>
          </a:pPr>
          <a:r>
            <a:rPr lang="fr-FR" sz="1400" b="0" kern="1200" dirty="0"/>
            <a:t>1 CRTDAH en cours de création avec 2 sites</a:t>
          </a:r>
        </a:p>
      </dsp:txBody>
      <dsp:txXfrm rot="-5400000">
        <a:off x="878237" y="2689496"/>
        <a:ext cx="3622907" cy="798520"/>
      </dsp:txXfrm>
    </dsp:sp>
    <dsp:sp modelId="{88EF021C-FB55-4856-8C85-8E77365D5AB3}">
      <dsp:nvSpPr>
        <dsp:cNvPr id="0" name=""/>
        <dsp:cNvSpPr/>
      </dsp:nvSpPr>
      <dsp:spPr>
        <a:xfrm>
          <a:off x="0" y="2699064"/>
          <a:ext cx="892690" cy="643189"/>
        </a:xfrm>
        <a:prstGeom prst="roundRect">
          <a:avLst/>
        </a:prstGeom>
        <a:solidFill>
          <a:schemeClr val="accent4">
            <a:hueOff val="20237748"/>
            <a:satOff val="-20419"/>
            <a:lumOff val="-21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fr-FR" sz="1200" b="1" kern="1200" dirty="0"/>
            <a:t>Centres</a:t>
          </a:r>
          <a:r>
            <a:rPr lang="fr-FR" sz="1200" b="1" kern="1200" baseline="0" dirty="0"/>
            <a:t> de référence</a:t>
          </a:r>
          <a:endParaRPr lang="fr-FR" sz="1200" b="1" kern="1200" dirty="0"/>
        </a:p>
      </dsp:txBody>
      <dsp:txXfrm>
        <a:off x="31398" y="2730462"/>
        <a:ext cx="829894" cy="5803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7F1C4-41E5-456A-89B4-342D33C552D0}">
      <dsp:nvSpPr>
        <dsp:cNvPr id="0" name=""/>
        <dsp:cNvSpPr/>
      </dsp:nvSpPr>
      <dsp:spPr>
        <a:xfrm rot="5400000">
          <a:off x="1757923" y="-817809"/>
          <a:ext cx="695583" cy="2586924"/>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fr-FR" sz="1100" kern="1200" dirty="0"/>
            <a:t>Familles, acteurs petite enfance, PMI, médecins libéraux, autres professionnels de santé</a:t>
          </a:r>
        </a:p>
      </dsp:txBody>
      <dsp:txXfrm rot="-5400000">
        <a:off x="812253" y="161817"/>
        <a:ext cx="2552968" cy="627671"/>
      </dsp:txXfrm>
    </dsp:sp>
    <dsp:sp modelId="{6FCA152E-8B3C-4902-BD87-391265E32716}">
      <dsp:nvSpPr>
        <dsp:cNvPr id="0" name=""/>
        <dsp:cNvSpPr/>
      </dsp:nvSpPr>
      <dsp:spPr>
        <a:xfrm>
          <a:off x="0" y="132823"/>
          <a:ext cx="810642" cy="636697"/>
        </a:xfrm>
        <a:prstGeom prst="round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fr-FR" sz="1000" b="1" kern="1200" dirty="0"/>
            <a:t>Repérage précoce TND </a:t>
          </a:r>
        </a:p>
      </dsp:txBody>
      <dsp:txXfrm>
        <a:off x="31081" y="163904"/>
        <a:ext cx="748480" cy="574535"/>
      </dsp:txXfrm>
    </dsp:sp>
    <dsp:sp modelId="{66B2D519-F8F8-4471-B98F-CF706F91227B}">
      <dsp:nvSpPr>
        <dsp:cNvPr id="0" name=""/>
        <dsp:cNvSpPr/>
      </dsp:nvSpPr>
      <dsp:spPr>
        <a:xfrm rot="5400000">
          <a:off x="1779231" y="-172898"/>
          <a:ext cx="480571" cy="2678400"/>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fr-FR" sz="1100" kern="1200" dirty="0"/>
            <a:t>PS libéraux, PS hospitaliers,</a:t>
          </a:r>
          <a:r>
            <a:rPr lang="fr-FR" sz="1100" kern="1200" baseline="0" dirty="0"/>
            <a:t> CAMPS, CMP, CMPP, structures médico-sociales</a:t>
          </a:r>
          <a:endParaRPr lang="fr-FR" sz="1100" kern="1200" dirty="0"/>
        </a:p>
      </dsp:txBody>
      <dsp:txXfrm rot="-5400000">
        <a:off x="680317" y="949476"/>
        <a:ext cx="2654940" cy="433651"/>
      </dsp:txXfrm>
    </dsp:sp>
    <dsp:sp modelId="{ECA52899-4195-49C4-A6F0-138185C9E2B3}">
      <dsp:nvSpPr>
        <dsp:cNvPr id="0" name=""/>
        <dsp:cNvSpPr/>
      </dsp:nvSpPr>
      <dsp:spPr>
        <a:xfrm>
          <a:off x="0" y="919714"/>
          <a:ext cx="681872" cy="435081"/>
        </a:xfrm>
        <a:prstGeom prst="roundRect">
          <a:avLst/>
        </a:prstGeom>
        <a:solidFill>
          <a:schemeClr val="accent6">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fr-FR" sz="1100" b="1" kern="1200" dirty="0"/>
            <a:t>Prise</a:t>
          </a:r>
          <a:r>
            <a:rPr lang="fr-FR" sz="1100" b="1" kern="1200" baseline="0" dirty="0"/>
            <a:t> en </a:t>
          </a:r>
          <a:r>
            <a:rPr lang="fr-FR" sz="1000" b="1" kern="1200" baseline="0" dirty="0"/>
            <a:t>charge</a:t>
          </a:r>
          <a:endParaRPr lang="fr-FR" sz="1000" b="1" kern="1200" dirty="0"/>
        </a:p>
      </dsp:txBody>
      <dsp:txXfrm>
        <a:off x="21239" y="940953"/>
        <a:ext cx="639394" cy="392603"/>
      </dsp:txXfrm>
    </dsp:sp>
    <dsp:sp modelId="{0C54E09B-21E0-4923-837F-016A779F8791}">
      <dsp:nvSpPr>
        <dsp:cNvPr id="0" name=""/>
        <dsp:cNvSpPr/>
      </dsp:nvSpPr>
      <dsp:spPr>
        <a:xfrm rot="5400000">
          <a:off x="1695993" y="550828"/>
          <a:ext cx="500937" cy="2678400"/>
        </a:xfrm>
        <a:prstGeom prst="round2SameRect">
          <a:avLst/>
        </a:prstGeom>
        <a:solidFill>
          <a:srgbClr val="909EE6">
            <a:alpha val="90000"/>
          </a:srgb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fr-FR" sz="1100" kern="1200" dirty="0"/>
            <a:t>PCO</a:t>
          </a:r>
        </a:p>
        <a:p>
          <a:pPr marL="57150" lvl="1" indent="-57150" algn="l" defTabSz="488950">
            <a:lnSpc>
              <a:spcPct val="90000"/>
            </a:lnSpc>
            <a:spcBef>
              <a:spcPct val="0"/>
            </a:spcBef>
            <a:spcAft>
              <a:spcPct val="15000"/>
            </a:spcAft>
            <a:buChar char="•"/>
          </a:pPr>
          <a:r>
            <a:rPr lang="fr-FR" sz="1100" kern="1200" baseline="0" dirty="0"/>
            <a:t>Dispositif régional d’appui à la coordination </a:t>
          </a:r>
          <a:r>
            <a:rPr lang="fr-FR" sz="1100" kern="1200" dirty="0" err="1">
              <a:latin typeface="Arial Regular"/>
              <a:ea typeface="+mn-ea"/>
              <a:cs typeface="+mn-cs"/>
            </a:rPr>
            <a:t>Résodys</a:t>
          </a:r>
          <a:r>
            <a:rPr lang="fr-FR" sz="1100" kern="1200" baseline="0" dirty="0"/>
            <a:t> </a:t>
          </a:r>
          <a:endParaRPr lang="fr-FR" sz="1100" kern="1200" dirty="0"/>
        </a:p>
      </dsp:txBody>
      <dsp:txXfrm rot="-5400000">
        <a:off x="607262" y="1664013"/>
        <a:ext cx="2653946" cy="452029"/>
      </dsp:txXfrm>
    </dsp:sp>
    <dsp:sp modelId="{5D720231-EC0C-43DF-8CA6-D812EF564289}">
      <dsp:nvSpPr>
        <dsp:cNvPr id="0" name=""/>
        <dsp:cNvSpPr/>
      </dsp:nvSpPr>
      <dsp:spPr>
        <a:xfrm>
          <a:off x="0" y="1519492"/>
          <a:ext cx="613051" cy="672509"/>
        </a:xfrm>
        <a:prstGeom prst="roundRect">
          <a:avLst/>
        </a:prstGeom>
        <a:solidFill>
          <a:schemeClr val="accent2">
            <a:lumMod val="60000"/>
            <a:lumOff val="40000"/>
            <a:alpha val="6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fr-FR" sz="1000" b="1" kern="1200" dirty="0"/>
            <a:t>Appui</a:t>
          </a:r>
          <a:r>
            <a:rPr lang="fr-FR" sz="1000" b="1" kern="1200" baseline="0" dirty="0"/>
            <a:t> pec et coordination</a:t>
          </a:r>
          <a:endParaRPr lang="fr-FR" sz="1000" b="1" kern="1200" dirty="0"/>
        </a:p>
      </dsp:txBody>
      <dsp:txXfrm>
        <a:off x="29927" y="1549419"/>
        <a:ext cx="553197" cy="612655"/>
      </dsp:txXfrm>
    </dsp:sp>
    <dsp:sp modelId="{94D9221F-ECA3-49CE-91CE-B6AC9ACAF238}">
      <dsp:nvSpPr>
        <dsp:cNvPr id="0" name=""/>
        <dsp:cNvSpPr/>
      </dsp:nvSpPr>
      <dsp:spPr>
        <a:xfrm rot="5400000">
          <a:off x="1626676" y="1313204"/>
          <a:ext cx="785715" cy="2730739"/>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fr-FR" sz="1100" b="0" kern="1200" dirty="0"/>
            <a:t>1 CRA avec 2 antennes</a:t>
          </a:r>
        </a:p>
        <a:p>
          <a:pPr marL="57150" lvl="1" indent="-57150" algn="l" defTabSz="488950">
            <a:lnSpc>
              <a:spcPct val="90000"/>
            </a:lnSpc>
            <a:spcBef>
              <a:spcPct val="0"/>
            </a:spcBef>
            <a:spcAft>
              <a:spcPct val="15000"/>
            </a:spcAft>
            <a:buChar char="•"/>
          </a:pPr>
          <a:r>
            <a:rPr lang="fr-FR" sz="1100" b="0" kern="1200" dirty="0"/>
            <a:t>2 CRTLA (Marseille, Nice)</a:t>
          </a:r>
        </a:p>
        <a:p>
          <a:pPr marL="57150" lvl="1" indent="-57150" algn="l" defTabSz="488950">
            <a:lnSpc>
              <a:spcPct val="90000"/>
            </a:lnSpc>
            <a:spcBef>
              <a:spcPct val="0"/>
            </a:spcBef>
            <a:spcAft>
              <a:spcPct val="15000"/>
            </a:spcAft>
            <a:buChar char="•"/>
          </a:pPr>
          <a:r>
            <a:rPr lang="fr-FR" sz="1100" b="0" kern="1200" dirty="0"/>
            <a:t>1 CRTDAH en cours de création avec 2 sites</a:t>
          </a:r>
        </a:p>
      </dsp:txBody>
      <dsp:txXfrm rot="-5400000">
        <a:off x="654165" y="2324071"/>
        <a:ext cx="2692384" cy="709005"/>
      </dsp:txXfrm>
    </dsp:sp>
    <dsp:sp modelId="{88EF021C-FB55-4856-8C85-8E77365D5AB3}">
      <dsp:nvSpPr>
        <dsp:cNvPr id="0" name=""/>
        <dsp:cNvSpPr/>
      </dsp:nvSpPr>
      <dsp:spPr>
        <a:xfrm>
          <a:off x="0" y="2332566"/>
          <a:ext cx="664930" cy="571086"/>
        </a:xfrm>
        <a:prstGeom prst="round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fr-FR" sz="1100" b="1" kern="1200" dirty="0"/>
            <a:t>Centres</a:t>
          </a:r>
          <a:r>
            <a:rPr lang="fr-FR" sz="1100" b="1" kern="1200" baseline="0" dirty="0"/>
            <a:t> de référence</a:t>
          </a:r>
          <a:endParaRPr lang="fr-FR" sz="1100" b="1" kern="1200" dirty="0"/>
        </a:p>
      </dsp:txBody>
      <dsp:txXfrm>
        <a:off x="27878" y="2360444"/>
        <a:ext cx="609174" cy="5153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6620E-897F-4FFF-97DE-BBD0A1145EF8}">
      <dsp:nvSpPr>
        <dsp:cNvPr id="0" name=""/>
        <dsp:cNvSpPr/>
      </dsp:nvSpPr>
      <dsp:spPr>
        <a:xfrm>
          <a:off x="583264" y="0"/>
          <a:ext cx="6610334" cy="46037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7E137B-3FFA-4705-B6AC-80A5A1BF9D0E}">
      <dsp:nvSpPr>
        <dsp:cNvPr id="0" name=""/>
        <dsp:cNvSpPr/>
      </dsp:nvSpPr>
      <dsp:spPr>
        <a:xfrm>
          <a:off x="0" y="1203595"/>
          <a:ext cx="2333059" cy="21965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prstClr val="white"/>
              </a:solidFill>
              <a:latin typeface="Arial Regular"/>
              <a:ea typeface="+mn-ea"/>
              <a:cs typeface="+mn-cs"/>
            </a:rPr>
            <a:t>Déploiement </a:t>
          </a:r>
        </a:p>
        <a:p>
          <a:pPr marL="0" lvl="0" indent="0" algn="ctr" defTabSz="711200">
            <a:lnSpc>
              <a:spcPct val="90000"/>
            </a:lnSpc>
            <a:spcBef>
              <a:spcPct val="0"/>
            </a:spcBef>
            <a:spcAft>
              <a:spcPct val="35000"/>
            </a:spcAft>
            <a:buNone/>
          </a:pPr>
          <a:r>
            <a:rPr lang="fr-FR" sz="1600" kern="1200" dirty="0">
              <a:solidFill>
                <a:prstClr val="white"/>
              </a:solidFill>
              <a:latin typeface="Arial Regular"/>
              <a:ea typeface="+mn-ea"/>
              <a:cs typeface="+mn-cs"/>
            </a:rPr>
            <a:t>Via Trajectoire dans toutes les PCO de la région  </a:t>
          </a:r>
        </a:p>
        <a:p>
          <a:pPr marL="0" lvl="0" indent="0" algn="ctr" defTabSz="711200">
            <a:lnSpc>
              <a:spcPct val="90000"/>
            </a:lnSpc>
            <a:spcBef>
              <a:spcPct val="0"/>
            </a:spcBef>
            <a:spcAft>
              <a:spcPct val="35000"/>
            </a:spcAft>
            <a:buNone/>
          </a:pPr>
          <a:r>
            <a:rPr lang="fr-FR" sz="1600" kern="1200" dirty="0">
              <a:solidFill>
                <a:prstClr val="white"/>
              </a:solidFill>
              <a:latin typeface="Arial Regular"/>
              <a:ea typeface="+mn-ea"/>
              <a:cs typeface="+mn-cs"/>
            </a:rPr>
            <a:t>+ </a:t>
          </a:r>
          <a:r>
            <a:rPr lang="fr-FR" sz="1600" kern="1200" dirty="0" err="1">
              <a:solidFill>
                <a:prstClr val="white"/>
              </a:solidFill>
              <a:latin typeface="Arial Regular"/>
              <a:ea typeface="+mn-ea"/>
              <a:cs typeface="+mn-cs"/>
            </a:rPr>
            <a:t>Résodys</a:t>
          </a:r>
          <a:endParaRPr lang="fr-FR" sz="1600" kern="1200" dirty="0">
            <a:solidFill>
              <a:prstClr val="white"/>
            </a:solidFill>
            <a:latin typeface="Arial Regular"/>
            <a:ea typeface="+mn-ea"/>
            <a:cs typeface="+mn-cs"/>
          </a:endParaRPr>
        </a:p>
        <a:p>
          <a:pPr marL="0" lvl="0" indent="0" algn="ctr" defTabSz="711200">
            <a:lnSpc>
              <a:spcPct val="90000"/>
            </a:lnSpc>
            <a:spcBef>
              <a:spcPct val="0"/>
            </a:spcBef>
            <a:spcAft>
              <a:spcPct val="35000"/>
            </a:spcAft>
            <a:buNone/>
          </a:pPr>
          <a:endParaRPr lang="fr-FR" sz="1400" kern="1200" dirty="0"/>
        </a:p>
      </dsp:txBody>
      <dsp:txXfrm>
        <a:off x="107227" y="1310822"/>
        <a:ext cx="2118605" cy="1982105"/>
      </dsp:txXfrm>
    </dsp:sp>
    <dsp:sp modelId="{B028B5ED-DD80-4549-B8FC-3E8869ADA6D0}">
      <dsp:nvSpPr>
        <dsp:cNvPr id="0" name=""/>
        <dsp:cNvSpPr/>
      </dsp:nvSpPr>
      <dsp:spPr>
        <a:xfrm>
          <a:off x="2721902" y="1131592"/>
          <a:ext cx="2333059" cy="23405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Déploiement d’</a:t>
          </a:r>
          <a:r>
            <a:rPr lang="fr-FR" sz="1600" kern="1200" dirty="0" err="1"/>
            <a:t>Azurezo</a:t>
          </a:r>
          <a:r>
            <a:rPr lang="fr-FR" sz="1600" kern="1200" dirty="0"/>
            <a:t> au sein de </a:t>
          </a:r>
          <a:r>
            <a:rPr lang="fr-FR" sz="1600" kern="1200" dirty="0" err="1"/>
            <a:t>Résodys</a:t>
          </a:r>
          <a:r>
            <a:rPr lang="fr-FR" sz="1600" kern="1200" dirty="0"/>
            <a:t> / PCO </a:t>
          </a:r>
        </a:p>
        <a:p>
          <a:pPr marL="0" lvl="0" indent="0" algn="ctr" defTabSz="711200">
            <a:lnSpc>
              <a:spcPct val="90000"/>
            </a:lnSpc>
            <a:spcBef>
              <a:spcPct val="0"/>
            </a:spcBef>
            <a:spcAft>
              <a:spcPct val="35000"/>
            </a:spcAft>
            <a:buNone/>
          </a:pPr>
          <a:r>
            <a:rPr lang="fr-FR" sz="1600" kern="1200" dirty="0"/>
            <a:t>13 et 84</a:t>
          </a:r>
        </a:p>
        <a:p>
          <a:pPr marL="0" lvl="0" indent="0" algn="ctr" defTabSz="711200">
            <a:lnSpc>
              <a:spcPct val="90000"/>
            </a:lnSpc>
            <a:spcBef>
              <a:spcPct val="0"/>
            </a:spcBef>
            <a:spcAft>
              <a:spcPct val="35000"/>
            </a:spcAft>
            <a:buNone/>
          </a:pPr>
          <a:r>
            <a:rPr lang="fr-FR" sz="1600" kern="1200" dirty="0"/>
            <a:t>+ </a:t>
          </a:r>
        </a:p>
        <a:p>
          <a:pPr marL="0" lvl="0" indent="0" algn="ctr" defTabSz="711200">
            <a:lnSpc>
              <a:spcPct val="90000"/>
            </a:lnSpc>
            <a:spcBef>
              <a:spcPct val="0"/>
            </a:spcBef>
            <a:spcAft>
              <a:spcPct val="35000"/>
            </a:spcAft>
            <a:buNone/>
          </a:pPr>
          <a:r>
            <a:rPr lang="fr-FR" sz="1600" kern="1200" dirty="0"/>
            <a:t> PCO du 06</a:t>
          </a:r>
        </a:p>
      </dsp:txBody>
      <dsp:txXfrm>
        <a:off x="2835793" y="1245483"/>
        <a:ext cx="2105277" cy="2112782"/>
      </dsp:txXfrm>
    </dsp:sp>
    <dsp:sp modelId="{E6053106-DA47-4376-8DB1-9A4CFD14E7A6}">
      <dsp:nvSpPr>
        <dsp:cNvPr id="0" name=""/>
        <dsp:cNvSpPr/>
      </dsp:nvSpPr>
      <dsp:spPr>
        <a:xfrm>
          <a:off x="5443804" y="1381124"/>
          <a:ext cx="2333059" cy="18415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Réunion de travail régionale courant Juin avec les PCO / </a:t>
          </a:r>
          <a:r>
            <a:rPr lang="fr-FR" sz="1600" kern="1200" dirty="0" err="1"/>
            <a:t>Résodys</a:t>
          </a:r>
          <a:r>
            <a:rPr lang="fr-FR" sz="1600" kern="1200" dirty="0"/>
            <a:t> / ARS/ Grades</a:t>
          </a:r>
        </a:p>
      </dsp:txBody>
      <dsp:txXfrm>
        <a:off x="5533699" y="1471019"/>
        <a:ext cx="2153269" cy="1661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70DD5-1C58-4A56-B28A-909913CEE542}">
      <dsp:nvSpPr>
        <dsp:cNvPr id="0" name=""/>
        <dsp:cNvSpPr/>
      </dsp:nvSpPr>
      <dsp:spPr>
        <a:xfrm>
          <a:off x="974137" y="0"/>
          <a:ext cx="1645714" cy="1645964"/>
        </a:xfrm>
        <a:prstGeom prst="circularArrow">
          <a:avLst>
            <a:gd name="adj1" fmla="val 10980"/>
            <a:gd name="adj2" fmla="val 1142322"/>
            <a:gd name="adj3" fmla="val 4500000"/>
            <a:gd name="adj4" fmla="val 10800000"/>
            <a:gd name="adj5" fmla="val 125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06E6A8-3836-4459-88EE-0046232E4FB7}">
      <dsp:nvSpPr>
        <dsp:cNvPr id="0" name=""/>
        <dsp:cNvSpPr/>
      </dsp:nvSpPr>
      <dsp:spPr>
        <a:xfrm>
          <a:off x="1337894" y="594243"/>
          <a:ext cx="914491" cy="457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Equipe projet trimestrielle DM</a:t>
          </a:r>
        </a:p>
      </dsp:txBody>
      <dsp:txXfrm>
        <a:off x="1337894" y="594243"/>
        <a:ext cx="914491" cy="457136"/>
      </dsp:txXfrm>
    </dsp:sp>
    <dsp:sp modelId="{B15E02D4-0F48-4272-BC05-DE745E5A97E2}">
      <dsp:nvSpPr>
        <dsp:cNvPr id="0" name=""/>
        <dsp:cNvSpPr/>
      </dsp:nvSpPr>
      <dsp:spPr>
        <a:xfrm>
          <a:off x="517046" y="945728"/>
          <a:ext cx="1645714" cy="1645964"/>
        </a:xfrm>
        <a:prstGeom prst="leftCircularArrow">
          <a:avLst>
            <a:gd name="adj1" fmla="val 10980"/>
            <a:gd name="adj2" fmla="val 1142322"/>
            <a:gd name="adj3" fmla="val 6300000"/>
            <a:gd name="adj4" fmla="val 18900000"/>
            <a:gd name="adj5" fmla="val 125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56C97A-2EEC-434C-99CF-4AA2068ACA63}">
      <dsp:nvSpPr>
        <dsp:cNvPr id="0" name=""/>
        <dsp:cNvSpPr/>
      </dsp:nvSpPr>
      <dsp:spPr>
        <a:xfrm>
          <a:off x="882657" y="1545442"/>
          <a:ext cx="914491" cy="457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Réunions de travail avec DD</a:t>
          </a:r>
        </a:p>
      </dsp:txBody>
      <dsp:txXfrm>
        <a:off x="882657" y="1545442"/>
        <a:ext cx="914491" cy="457136"/>
      </dsp:txXfrm>
    </dsp:sp>
    <dsp:sp modelId="{645A920A-4B67-4C7E-AD03-2E9D68609035}">
      <dsp:nvSpPr>
        <dsp:cNvPr id="0" name=""/>
        <dsp:cNvSpPr/>
      </dsp:nvSpPr>
      <dsp:spPr>
        <a:xfrm>
          <a:off x="1091269" y="2004630"/>
          <a:ext cx="1413923" cy="1414490"/>
        </a:xfrm>
        <a:prstGeom prst="blockArc">
          <a:avLst>
            <a:gd name="adj1" fmla="val 13500000"/>
            <a:gd name="adj2" fmla="val 10800000"/>
            <a:gd name="adj3" fmla="val 1274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2F36A-5393-48FB-B7A0-C98B7D04C904}">
      <dsp:nvSpPr>
        <dsp:cNvPr id="0" name=""/>
        <dsp:cNvSpPr/>
      </dsp:nvSpPr>
      <dsp:spPr>
        <a:xfrm>
          <a:off x="1340057" y="2498009"/>
          <a:ext cx="914491" cy="457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Gouvernances partagées</a:t>
          </a:r>
        </a:p>
      </dsp:txBody>
      <dsp:txXfrm>
        <a:off x="1340057" y="2498009"/>
        <a:ext cx="914491" cy="457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5F07A-95DA-4F28-9977-0ECA2CBDCE44}">
      <dsp:nvSpPr>
        <dsp:cNvPr id="0" name=""/>
        <dsp:cNvSpPr/>
      </dsp:nvSpPr>
      <dsp:spPr>
        <a:xfrm>
          <a:off x="0" y="3955"/>
          <a:ext cx="2592288" cy="729036"/>
        </a:xfrm>
        <a:prstGeom prst="roundRect">
          <a:avLst>
            <a:gd name="adj" fmla="val 10000"/>
          </a:avLst>
        </a:prstGeom>
        <a:no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chemeClr val="tx1"/>
              </a:solidFill>
            </a:rPr>
            <a:t>Stratégie</a:t>
          </a:r>
        </a:p>
        <a:p>
          <a:pPr marL="0" lvl="0" indent="0" algn="ctr" defTabSz="533400">
            <a:lnSpc>
              <a:spcPct val="90000"/>
            </a:lnSpc>
            <a:spcBef>
              <a:spcPct val="0"/>
            </a:spcBef>
            <a:spcAft>
              <a:spcPct val="35000"/>
            </a:spcAft>
            <a:buNone/>
          </a:pPr>
          <a:r>
            <a:rPr lang="fr-FR" sz="1200" kern="1200" dirty="0">
              <a:solidFill>
                <a:schemeClr val="tx1"/>
              </a:solidFill>
            </a:rPr>
            <a:t>Besoin d’anticiper et d’accompagner des transformations, faire adhérer</a:t>
          </a:r>
        </a:p>
      </dsp:txBody>
      <dsp:txXfrm>
        <a:off x="21353" y="25308"/>
        <a:ext cx="2549582" cy="686330"/>
      </dsp:txXfrm>
    </dsp:sp>
    <dsp:sp modelId="{B4BE534D-C257-40B3-BFFD-3F7B3003473B}">
      <dsp:nvSpPr>
        <dsp:cNvPr id="0" name=""/>
        <dsp:cNvSpPr/>
      </dsp:nvSpPr>
      <dsp:spPr>
        <a:xfrm rot="5400000">
          <a:off x="1108041" y="758071"/>
          <a:ext cx="376205" cy="451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solidFill>
              <a:schemeClr val="tx1"/>
            </a:solidFill>
          </a:endParaRPr>
        </a:p>
      </dsp:txBody>
      <dsp:txXfrm rot="-5400000">
        <a:off x="1160710" y="795692"/>
        <a:ext cx="270868" cy="263344"/>
      </dsp:txXfrm>
    </dsp:sp>
    <dsp:sp modelId="{4BA1F39F-8DAE-4619-97BA-0A2AD8E2C98B}">
      <dsp:nvSpPr>
        <dsp:cNvPr id="0" name=""/>
        <dsp:cNvSpPr/>
      </dsp:nvSpPr>
      <dsp:spPr>
        <a:xfrm>
          <a:off x="0" y="1234598"/>
          <a:ext cx="2592288" cy="1415555"/>
        </a:xfrm>
        <a:prstGeom prst="roundRect">
          <a:avLst>
            <a:gd name="adj" fmla="val 10000"/>
          </a:avLst>
        </a:prstGeom>
        <a:no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chemeClr val="tx1"/>
              </a:solidFill>
            </a:rPr>
            <a:t>Objectifs opérationnels</a:t>
          </a:r>
        </a:p>
        <a:p>
          <a:pPr marL="0" lvl="0" indent="0" algn="ctr" defTabSz="533400">
            <a:lnSpc>
              <a:spcPct val="90000"/>
            </a:lnSpc>
            <a:spcBef>
              <a:spcPct val="0"/>
            </a:spcBef>
            <a:spcAft>
              <a:spcPct val="35000"/>
            </a:spcAft>
            <a:buNone/>
          </a:pPr>
          <a:r>
            <a:rPr lang="fr-FR" sz="1200" b="0" kern="1200" dirty="0">
              <a:solidFill>
                <a:schemeClr val="tx1"/>
              </a:solidFill>
            </a:rPr>
            <a:t>Partager les constats et les enjeux sans s’attarder</a:t>
          </a:r>
        </a:p>
        <a:p>
          <a:pPr marL="0" lvl="0" indent="0" algn="ctr" defTabSz="533400">
            <a:lnSpc>
              <a:spcPct val="90000"/>
            </a:lnSpc>
            <a:spcBef>
              <a:spcPct val="0"/>
            </a:spcBef>
            <a:spcAft>
              <a:spcPct val="35000"/>
            </a:spcAft>
            <a:buNone/>
          </a:pPr>
          <a:r>
            <a:rPr lang="fr-FR" sz="1200" b="0" kern="1200" dirty="0">
              <a:solidFill>
                <a:schemeClr val="tx1"/>
              </a:solidFill>
            </a:rPr>
            <a:t>Partager les besoins, les réponses, les manques</a:t>
          </a:r>
        </a:p>
        <a:p>
          <a:pPr marL="0" lvl="0" indent="0" algn="ctr" defTabSz="533400">
            <a:lnSpc>
              <a:spcPct val="90000"/>
            </a:lnSpc>
            <a:spcBef>
              <a:spcPct val="0"/>
            </a:spcBef>
            <a:spcAft>
              <a:spcPct val="35000"/>
            </a:spcAft>
            <a:buNone/>
          </a:pPr>
          <a:r>
            <a:rPr lang="fr-FR" sz="1200" b="0" kern="1200" dirty="0">
              <a:solidFill>
                <a:schemeClr val="tx1"/>
              </a:solidFill>
            </a:rPr>
            <a:t>Faire émerger des propositions consensuelles</a:t>
          </a:r>
        </a:p>
      </dsp:txBody>
      <dsp:txXfrm>
        <a:off x="41460" y="1276058"/>
        <a:ext cx="2509368" cy="1332635"/>
      </dsp:txXfrm>
    </dsp:sp>
    <dsp:sp modelId="{CD8B00DC-BC80-4BD2-95A1-5CA379A3FAE1}">
      <dsp:nvSpPr>
        <dsp:cNvPr id="0" name=""/>
        <dsp:cNvSpPr/>
      </dsp:nvSpPr>
      <dsp:spPr>
        <a:xfrm rot="5400000">
          <a:off x="1108041" y="2675235"/>
          <a:ext cx="376205" cy="451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kern="1200">
            <a:solidFill>
              <a:schemeClr val="tx1"/>
            </a:solidFill>
          </a:endParaRPr>
        </a:p>
      </dsp:txBody>
      <dsp:txXfrm rot="-5400000">
        <a:off x="1160710" y="2712856"/>
        <a:ext cx="270868" cy="263344"/>
      </dsp:txXfrm>
    </dsp:sp>
    <dsp:sp modelId="{8E2FC04B-20B1-4F24-834A-F1E9A391F54D}">
      <dsp:nvSpPr>
        <dsp:cNvPr id="0" name=""/>
        <dsp:cNvSpPr/>
      </dsp:nvSpPr>
      <dsp:spPr>
        <a:xfrm>
          <a:off x="0" y="3151761"/>
          <a:ext cx="2592288" cy="1003214"/>
        </a:xfrm>
        <a:prstGeom prst="roundRect">
          <a:avLst>
            <a:gd name="adj" fmla="val 10000"/>
          </a:avLst>
        </a:prstGeom>
        <a:no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chemeClr val="tx1"/>
              </a:solidFill>
            </a:rPr>
            <a:t>Méthodes collaboratives </a:t>
          </a:r>
          <a:r>
            <a:rPr lang="fr-FR" sz="1200" kern="1200" dirty="0">
              <a:solidFill>
                <a:schemeClr val="tx1"/>
              </a:solidFill>
            </a:rPr>
            <a:t>pour améliorer l’interconnaissance, faire émerger des consensus et prises de décision collectives </a:t>
          </a:r>
        </a:p>
      </dsp:txBody>
      <dsp:txXfrm>
        <a:off x="29383" y="3181144"/>
        <a:ext cx="2533522" cy="944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5F07A-95DA-4F28-9977-0ECA2CBDCE44}">
      <dsp:nvSpPr>
        <dsp:cNvPr id="0" name=""/>
        <dsp:cNvSpPr/>
      </dsp:nvSpPr>
      <dsp:spPr>
        <a:xfrm>
          <a:off x="0" y="2668"/>
          <a:ext cx="2736304" cy="714052"/>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chemeClr val="tx1"/>
              </a:solidFill>
            </a:rPr>
            <a:t>Pépites and </a:t>
          </a:r>
          <a:r>
            <a:rPr lang="fr-FR" sz="1200" b="1" kern="1200" dirty="0" err="1">
              <a:solidFill>
                <a:schemeClr val="tx1"/>
              </a:solidFill>
            </a:rPr>
            <a:t>co</a:t>
          </a:r>
          <a:r>
            <a:rPr lang="fr-FR" sz="1200" b="1" kern="1200" dirty="0">
              <a:solidFill>
                <a:schemeClr val="tx1"/>
              </a:solidFill>
            </a:rPr>
            <a:t>, pour préparer et animer ces journées</a:t>
          </a:r>
        </a:p>
        <a:p>
          <a:pPr marL="0" lvl="0" indent="0" algn="ctr" defTabSz="533400">
            <a:lnSpc>
              <a:spcPct val="90000"/>
            </a:lnSpc>
            <a:spcBef>
              <a:spcPct val="0"/>
            </a:spcBef>
            <a:spcAft>
              <a:spcPct val="35000"/>
            </a:spcAft>
            <a:buNone/>
          </a:pPr>
          <a:r>
            <a:rPr lang="fr-FR" sz="1200" b="0" kern="1200" dirty="0">
              <a:solidFill>
                <a:schemeClr val="tx1"/>
              </a:solidFill>
            </a:rPr>
            <a:t>Prestation externe, neutralité</a:t>
          </a:r>
        </a:p>
      </dsp:txBody>
      <dsp:txXfrm>
        <a:off x="20914" y="23582"/>
        <a:ext cx="2694476" cy="672224"/>
      </dsp:txXfrm>
    </dsp:sp>
    <dsp:sp modelId="{B4BE534D-C257-40B3-BFFD-3F7B3003473B}">
      <dsp:nvSpPr>
        <dsp:cNvPr id="0" name=""/>
        <dsp:cNvSpPr/>
      </dsp:nvSpPr>
      <dsp:spPr>
        <a:xfrm rot="5400000">
          <a:off x="1183915" y="741286"/>
          <a:ext cx="368473" cy="442168"/>
        </a:xfrm>
        <a:prstGeom prst="rightArrow">
          <a:avLst>
            <a:gd name="adj1" fmla="val 60000"/>
            <a:gd name="adj2" fmla="val 5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FR" sz="1900" kern="1200">
            <a:solidFill>
              <a:schemeClr val="tx1"/>
            </a:solidFill>
          </a:endParaRPr>
        </a:p>
      </dsp:txBody>
      <dsp:txXfrm rot="-5400000">
        <a:off x="1235502" y="778133"/>
        <a:ext cx="265300" cy="257931"/>
      </dsp:txXfrm>
    </dsp:sp>
    <dsp:sp modelId="{4BA1F39F-8DAE-4619-97BA-0A2AD8E2C98B}">
      <dsp:nvSpPr>
        <dsp:cNvPr id="0" name=""/>
        <dsp:cNvSpPr/>
      </dsp:nvSpPr>
      <dsp:spPr>
        <a:xfrm>
          <a:off x="0" y="1208019"/>
          <a:ext cx="2736304" cy="1026213"/>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chemeClr val="tx1"/>
              </a:solidFill>
            </a:rPr>
            <a:t>Envoi en amont d’un questionnaire </a:t>
          </a:r>
        </a:p>
        <a:p>
          <a:pPr marL="0" lvl="0" indent="0" algn="ctr" defTabSz="533400">
            <a:lnSpc>
              <a:spcPct val="90000"/>
            </a:lnSpc>
            <a:spcBef>
              <a:spcPct val="0"/>
            </a:spcBef>
            <a:spcAft>
              <a:spcPct val="35000"/>
            </a:spcAft>
            <a:buNone/>
          </a:pPr>
          <a:r>
            <a:rPr lang="fr-FR" sz="1200" b="0" kern="1200" dirty="0">
              <a:solidFill>
                <a:schemeClr val="tx1"/>
              </a:solidFill>
            </a:rPr>
            <a:t>200 répondants de la région Paca: PS, MDPH, Education nationale, familles</a:t>
          </a:r>
        </a:p>
      </dsp:txBody>
      <dsp:txXfrm>
        <a:off x="30057" y="1238076"/>
        <a:ext cx="2676190" cy="966099"/>
      </dsp:txXfrm>
    </dsp:sp>
    <dsp:sp modelId="{CD8B00DC-BC80-4BD2-95A1-5CA379A3FAE1}">
      <dsp:nvSpPr>
        <dsp:cNvPr id="0" name=""/>
        <dsp:cNvSpPr/>
      </dsp:nvSpPr>
      <dsp:spPr>
        <a:xfrm rot="5400000">
          <a:off x="1183915" y="2258797"/>
          <a:ext cx="368473" cy="442168"/>
        </a:xfrm>
        <a:prstGeom prst="rightArrow">
          <a:avLst>
            <a:gd name="adj1" fmla="val 60000"/>
            <a:gd name="adj2" fmla="val 5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FR" sz="1900" kern="1200">
            <a:solidFill>
              <a:schemeClr val="tx1"/>
            </a:solidFill>
          </a:endParaRPr>
        </a:p>
      </dsp:txBody>
      <dsp:txXfrm rot="-5400000">
        <a:off x="1235502" y="2295644"/>
        <a:ext cx="265300" cy="257931"/>
      </dsp:txXfrm>
    </dsp:sp>
    <dsp:sp modelId="{8E2FC04B-20B1-4F24-834A-F1E9A391F54D}">
      <dsp:nvSpPr>
        <dsp:cNvPr id="0" name=""/>
        <dsp:cNvSpPr/>
      </dsp:nvSpPr>
      <dsp:spPr>
        <a:xfrm>
          <a:off x="0" y="2725530"/>
          <a:ext cx="2736304" cy="1403746"/>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chemeClr val="tx1"/>
              </a:solidFill>
            </a:rPr>
            <a:t>3 journées  et 135 participants </a:t>
          </a:r>
        </a:p>
        <a:p>
          <a:pPr marL="0" lvl="0" indent="0" algn="ctr" defTabSz="533400">
            <a:lnSpc>
              <a:spcPct val="90000"/>
            </a:lnSpc>
            <a:spcBef>
              <a:spcPct val="0"/>
            </a:spcBef>
            <a:spcAft>
              <a:spcPct val="35000"/>
            </a:spcAft>
            <a:buNone/>
          </a:pPr>
          <a:r>
            <a:rPr lang="fr-FR" sz="1200" b="0" kern="1200" dirty="0">
              <a:solidFill>
                <a:schemeClr val="tx1"/>
              </a:solidFill>
            </a:rPr>
            <a:t>4/11/ 2025 Marseille, 25/11/2025 Nice, 09/12/2025 Toulon</a:t>
          </a:r>
        </a:p>
        <a:p>
          <a:pPr marL="0" lvl="0" indent="0" algn="l" defTabSz="533400">
            <a:lnSpc>
              <a:spcPct val="90000"/>
            </a:lnSpc>
            <a:spcBef>
              <a:spcPct val="0"/>
            </a:spcBef>
            <a:spcAft>
              <a:spcPct val="35000"/>
            </a:spcAft>
            <a:buNone/>
          </a:pPr>
          <a:r>
            <a:rPr lang="fr-FR" sz="1200" b="0" kern="1200" dirty="0">
              <a:solidFill>
                <a:schemeClr val="tx1"/>
              </a:solidFill>
            </a:rPr>
            <a:t>Médecins, paramédicaux, ES, CMP, CMPP, CAMPS, acteurs sociaux (PRE, ASV,…), ESMS, dispositifs coordination, EN, MDPH, asso de familles</a:t>
          </a:r>
        </a:p>
      </dsp:txBody>
      <dsp:txXfrm>
        <a:off x="41114" y="2766644"/>
        <a:ext cx="2654076" cy="1321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5F07A-95DA-4F28-9977-0ECA2CBDCE44}">
      <dsp:nvSpPr>
        <dsp:cNvPr id="0" name=""/>
        <dsp:cNvSpPr/>
      </dsp:nvSpPr>
      <dsp:spPr>
        <a:xfrm>
          <a:off x="0" y="2657"/>
          <a:ext cx="2399928" cy="711036"/>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0" kern="1200" dirty="0">
              <a:solidFill>
                <a:schemeClr val="tx1"/>
              </a:solidFill>
            </a:rPr>
            <a:t>Démarrage de la journée par une mise en situation de </a:t>
          </a:r>
          <a:r>
            <a:rPr lang="fr-FR" sz="1200" b="1" kern="1200" dirty="0">
              <a:solidFill>
                <a:schemeClr val="tx1"/>
              </a:solidFill>
            </a:rPr>
            <a:t>travail en groupes sur la lisibilité de de l’offre dans le parcours</a:t>
          </a:r>
        </a:p>
      </dsp:txBody>
      <dsp:txXfrm>
        <a:off x="20826" y="23483"/>
        <a:ext cx="2358276" cy="669384"/>
      </dsp:txXfrm>
    </dsp:sp>
    <dsp:sp modelId="{B4BE534D-C257-40B3-BFFD-3F7B3003473B}">
      <dsp:nvSpPr>
        <dsp:cNvPr id="0" name=""/>
        <dsp:cNvSpPr/>
      </dsp:nvSpPr>
      <dsp:spPr>
        <a:xfrm rot="5400000">
          <a:off x="1016505" y="738155"/>
          <a:ext cx="366917" cy="440300"/>
        </a:xfrm>
        <a:prstGeom prst="rightArrow">
          <a:avLst>
            <a:gd name="adj1" fmla="val 60000"/>
            <a:gd name="adj2" fmla="val 5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FR" sz="1900" kern="1200">
            <a:solidFill>
              <a:schemeClr val="tx1"/>
            </a:solidFill>
          </a:endParaRPr>
        </a:p>
      </dsp:txBody>
      <dsp:txXfrm rot="-5400000">
        <a:off x="1067874" y="774847"/>
        <a:ext cx="264180" cy="256842"/>
      </dsp:txXfrm>
    </dsp:sp>
    <dsp:sp modelId="{4BA1F39F-8DAE-4619-97BA-0A2AD8E2C98B}">
      <dsp:nvSpPr>
        <dsp:cNvPr id="0" name=""/>
        <dsp:cNvSpPr/>
      </dsp:nvSpPr>
      <dsp:spPr>
        <a:xfrm>
          <a:off x="0" y="1202917"/>
          <a:ext cx="2399928" cy="1021879"/>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0" kern="1200" dirty="0">
              <a:solidFill>
                <a:schemeClr val="tx1"/>
              </a:solidFill>
            </a:rPr>
            <a:t>Présentation des résultats du questionnaire, échanges sur les constats, et</a:t>
          </a:r>
          <a:r>
            <a:rPr lang="fr-FR" sz="1200" b="1" kern="1200" dirty="0">
              <a:solidFill>
                <a:schemeClr val="tx1"/>
              </a:solidFill>
            </a:rPr>
            <a:t> travail en groupes sur les défis, partagés ensuite collectivement</a:t>
          </a:r>
          <a:endParaRPr lang="fr-FR" sz="1200" b="0" kern="1200" dirty="0">
            <a:solidFill>
              <a:schemeClr val="tx1"/>
            </a:solidFill>
          </a:endParaRPr>
        </a:p>
      </dsp:txBody>
      <dsp:txXfrm>
        <a:off x="29930" y="1232847"/>
        <a:ext cx="2340068" cy="962019"/>
      </dsp:txXfrm>
    </dsp:sp>
    <dsp:sp modelId="{CD8B00DC-BC80-4BD2-95A1-5CA379A3FAE1}">
      <dsp:nvSpPr>
        <dsp:cNvPr id="0" name=""/>
        <dsp:cNvSpPr/>
      </dsp:nvSpPr>
      <dsp:spPr>
        <a:xfrm rot="5400000">
          <a:off x="1016505" y="2249257"/>
          <a:ext cx="366917" cy="440300"/>
        </a:xfrm>
        <a:prstGeom prst="rightArrow">
          <a:avLst>
            <a:gd name="adj1" fmla="val 60000"/>
            <a:gd name="adj2" fmla="val 5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FR" sz="1900" kern="1200">
            <a:solidFill>
              <a:schemeClr val="tx1"/>
            </a:solidFill>
          </a:endParaRPr>
        </a:p>
      </dsp:txBody>
      <dsp:txXfrm rot="-5400000">
        <a:off x="1067874" y="2285949"/>
        <a:ext cx="264180" cy="256842"/>
      </dsp:txXfrm>
    </dsp:sp>
    <dsp:sp modelId="{8E2FC04B-20B1-4F24-834A-F1E9A391F54D}">
      <dsp:nvSpPr>
        <dsp:cNvPr id="0" name=""/>
        <dsp:cNvSpPr/>
      </dsp:nvSpPr>
      <dsp:spPr>
        <a:xfrm>
          <a:off x="0" y="2714019"/>
          <a:ext cx="2399928" cy="1397817"/>
        </a:xfrm>
        <a:prstGeom prst="roundRect">
          <a:avLst>
            <a:gd name="adj" fmla="val 1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chemeClr val="tx1"/>
              </a:solidFill>
            </a:rPr>
            <a:t>Elaboration de propositions </a:t>
          </a:r>
          <a:r>
            <a:rPr lang="fr-FR" sz="1200" b="0" kern="1200" dirty="0">
              <a:solidFill>
                <a:schemeClr val="tx1"/>
              </a:solidFill>
            </a:rPr>
            <a:t>opérationnelles par les participants sur la base des défis retenus collectivement</a:t>
          </a:r>
        </a:p>
        <a:p>
          <a:pPr marL="0" lvl="0" indent="0" algn="ctr" defTabSz="533400">
            <a:lnSpc>
              <a:spcPct val="90000"/>
            </a:lnSpc>
            <a:spcBef>
              <a:spcPct val="0"/>
            </a:spcBef>
            <a:spcAft>
              <a:spcPct val="35000"/>
            </a:spcAft>
            <a:buNone/>
          </a:pPr>
          <a:r>
            <a:rPr lang="fr-FR" sz="1200" b="1" kern="1200" dirty="0">
              <a:solidFill>
                <a:schemeClr val="tx1"/>
              </a:solidFill>
            </a:rPr>
            <a:t>Tri en séance par l’ARS et explications</a:t>
          </a:r>
        </a:p>
        <a:p>
          <a:pPr marL="0" lvl="0" indent="0" algn="ctr" defTabSz="533400">
            <a:lnSpc>
              <a:spcPct val="90000"/>
            </a:lnSpc>
            <a:spcBef>
              <a:spcPct val="0"/>
            </a:spcBef>
            <a:spcAft>
              <a:spcPct val="35000"/>
            </a:spcAft>
            <a:buNone/>
          </a:pPr>
          <a:r>
            <a:rPr lang="fr-FR" sz="1200" b="1" kern="1200" dirty="0">
              <a:solidFill>
                <a:schemeClr val="tx1"/>
              </a:solidFill>
            </a:rPr>
            <a:t>Priorisation des propositions par les participants</a:t>
          </a:r>
        </a:p>
      </dsp:txBody>
      <dsp:txXfrm>
        <a:off x="40941" y="2754960"/>
        <a:ext cx="2318046" cy="1315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06D4-B3A7-4A53-8A98-3E5422EFB27D}">
      <dsp:nvSpPr>
        <dsp:cNvPr id="0" name=""/>
        <dsp:cNvSpPr/>
      </dsp:nvSpPr>
      <dsp:spPr>
        <a:xfrm rot="16200000">
          <a:off x="-1476913" y="1477458"/>
          <a:ext cx="4371950" cy="1417033"/>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fr-FR" sz="1400" b="1" kern="1200" dirty="0"/>
            <a:t>Rendre le parcours et l’offre plus lisibles</a:t>
          </a:r>
        </a:p>
        <a:p>
          <a:pPr marL="0" lvl="0" indent="0" algn="l" defTabSz="622300">
            <a:lnSpc>
              <a:spcPct val="90000"/>
            </a:lnSpc>
            <a:spcBef>
              <a:spcPct val="0"/>
            </a:spcBef>
            <a:spcAft>
              <a:spcPct val="35000"/>
            </a:spcAft>
            <a:buNone/>
          </a:pPr>
          <a:endParaRPr lang="fr-FR" sz="1400" b="1" kern="1200" dirty="0"/>
        </a:p>
        <a:p>
          <a:pPr marL="57150" lvl="1" indent="-57150" algn="l" defTabSz="488950">
            <a:lnSpc>
              <a:spcPct val="90000"/>
            </a:lnSpc>
            <a:spcBef>
              <a:spcPct val="0"/>
            </a:spcBef>
            <a:spcAft>
              <a:spcPct val="15000"/>
            </a:spcAft>
            <a:buChar char="•"/>
          </a:pPr>
          <a:r>
            <a:rPr lang="fr-FR" sz="1100" i="0" kern="1200" dirty="0"/>
            <a:t>Déploiement de l’annuaire CASSI</a:t>
          </a:r>
        </a:p>
        <a:p>
          <a:pPr marL="57150" lvl="1" indent="-57150" algn="l" defTabSz="488950">
            <a:lnSpc>
              <a:spcPct val="90000"/>
            </a:lnSpc>
            <a:spcBef>
              <a:spcPct val="0"/>
            </a:spcBef>
            <a:spcAft>
              <a:spcPct val="15000"/>
            </a:spcAft>
            <a:buChar char="•"/>
          </a:pPr>
          <a:r>
            <a:rPr lang="fr-FR" sz="1100" i="0" kern="1200" dirty="0"/>
            <a:t>Animation des acteurs dans les territoires confiée au DER </a:t>
          </a:r>
          <a:r>
            <a:rPr lang="fr-FR" sz="1100" i="0" kern="1200" dirty="0" err="1"/>
            <a:t>Résodys</a:t>
          </a:r>
          <a:r>
            <a:rPr lang="fr-FR" sz="1100" i="0" kern="1200" dirty="0"/>
            <a:t> (CPOM 2026-2028)</a:t>
          </a:r>
        </a:p>
        <a:p>
          <a:pPr marL="57150" lvl="1" indent="-57150" algn="l" defTabSz="488950">
            <a:lnSpc>
              <a:spcPct val="90000"/>
            </a:lnSpc>
            <a:spcBef>
              <a:spcPct val="0"/>
            </a:spcBef>
            <a:spcAft>
              <a:spcPct val="15000"/>
            </a:spcAft>
            <a:buChar char="•"/>
          </a:pPr>
          <a:r>
            <a:rPr lang="fr-FR" sz="1100" i="0" kern="1200" dirty="0"/>
            <a:t>Travaux du CRTDAH</a:t>
          </a:r>
        </a:p>
      </dsp:txBody>
      <dsp:txXfrm rot="5400000">
        <a:off x="545" y="874390"/>
        <a:ext cx="1417033" cy="2623170"/>
      </dsp:txXfrm>
    </dsp:sp>
    <dsp:sp modelId="{EE7AE91E-DA5A-4F76-9FEF-59F777AAFC5B}">
      <dsp:nvSpPr>
        <dsp:cNvPr id="0" name=""/>
        <dsp:cNvSpPr/>
      </dsp:nvSpPr>
      <dsp:spPr>
        <a:xfrm rot="16200000">
          <a:off x="46397" y="1477458"/>
          <a:ext cx="4371950" cy="1417033"/>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fr-FR" sz="1400" b="1" kern="1200" dirty="0">
              <a:solidFill>
                <a:schemeClr val="tx2">
                  <a:lumMod val="60000"/>
                  <a:lumOff val="40000"/>
                </a:schemeClr>
              </a:solidFill>
            </a:rPr>
            <a:t>Outiller l’orientation des familles par des points d’entrée plus lisibles</a:t>
          </a:r>
        </a:p>
        <a:p>
          <a:pPr marL="0" lvl="0" indent="0" algn="l" defTabSz="622300">
            <a:lnSpc>
              <a:spcPct val="90000"/>
            </a:lnSpc>
            <a:spcBef>
              <a:spcPct val="0"/>
            </a:spcBef>
            <a:spcAft>
              <a:spcPct val="35000"/>
            </a:spcAft>
            <a:buNone/>
          </a:pPr>
          <a:endParaRPr lang="fr-FR" sz="1400" b="1" kern="1200" dirty="0">
            <a:solidFill>
              <a:schemeClr val="tx2">
                <a:lumMod val="60000"/>
                <a:lumOff val="40000"/>
              </a:schemeClr>
            </a:solidFill>
          </a:endParaRPr>
        </a:p>
        <a:p>
          <a:pPr marL="57150" lvl="1" indent="-57150" algn="l" defTabSz="488950">
            <a:lnSpc>
              <a:spcPct val="90000"/>
            </a:lnSpc>
            <a:spcBef>
              <a:spcPct val="0"/>
            </a:spcBef>
            <a:spcAft>
              <a:spcPct val="15000"/>
            </a:spcAft>
            <a:buChar char="•"/>
          </a:pPr>
          <a:r>
            <a:rPr lang="fr-FR" sz="1100" kern="1200" dirty="0">
              <a:solidFill>
                <a:schemeClr val="tx2">
                  <a:lumMod val="60000"/>
                  <a:lumOff val="40000"/>
                </a:schemeClr>
              </a:solidFill>
            </a:rPr>
            <a:t>Arrêté 19/12/2025 service de réparage précoce, travaux ARS 2026</a:t>
          </a:r>
        </a:p>
        <a:p>
          <a:pPr marL="57150" lvl="1" indent="-57150" algn="l" defTabSz="488950">
            <a:lnSpc>
              <a:spcPct val="90000"/>
            </a:lnSpc>
            <a:spcBef>
              <a:spcPct val="0"/>
            </a:spcBef>
            <a:spcAft>
              <a:spcPct val="15000"/>
            </a:spcAft>
            <a:buChar char="•"/>
          </a:pPr>
          <a:r>
            <a:rPr lang="fr-FR" sz="1100" kern="1200" dirty="0">
              <a:solidFill>
                <a:schemeClr val="tx2">
                  <a:lumMod val="60000"/>
                  <a:lumOff val="40000"/>
                </a:schemeClr>
              </a:solidFill>
            </a:rPr>
            <a:t>EDL communs guichets d’accueil</a:t>
          </a:r>
        </a:p>
      </dsp:txBody>
      <dsp:txXfrm rot="5400000">
        <a:off x="1523855" y="874390"/>
        <a:ext cx="1417033" cy="2623170"/>
      </dsp:txXfrm>
    </dsp:sp>
    <dsp:sp modelId="{D27BCA78-1CF2-49E0-B5F8-57E9F9462F03}">
      <dsp:nvSpPr>
        <dsp:cNvPr id="0" name=""/>
        <dsp:cNvSpPr/>
      </dsp:nvSpPr>
      <dsp:spPr>
        <a:xfrm rot="16200000">
          <a:off x="1569708" y="1477458"/>
          <a:ext cx="4371950" cy="1417033"/>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fr-FR" sz="1400" b="1" kern="1200" dirty="0">
              <a:solidFill>
                <a:schemeClr val="tx2">
                  <a:lumMod val="60000"/>
                  <a:lumOff val="40000"/>
                </a:schemeClr>
              </a:solidFill>
            </a:rPr>
            <a:t>Renforcer les compétences et développer une culture commune des TND</a:t>
          </a:r>
        </a:p>
        <a:p>
          <a:pPr marL="57150" lvl="1" indent="-57150" algn="l" defTabSz="488950">
            <a:lnSpc>
              <a:spcPct val="90000"/>
            </a:lnSpc>
            <a:spcBef>
              <a:spcPct val="0"/>
            </a:spcBef>
            <a:spcAft>
              <a:spcPct val="15000"/>
            </a:spcAft>
            <a:buChar char="•"/>
          </a:pPr>
          <a:r>
            <a:rPr lang="fr-FR" sz="1100" kern="1200" dirty="0">
              <a:solidFill>
                <a:schemeClr val="tx2">
                  <a:lumMod val="60000"/>
                  <a:lumOff val="40000"/>
                </a:schemeClr>
              </a:solidFill>
            </a:rPr>
            <a:t> CTRA TND &lt; Commission  régionale sur la formation (</a:t>
          </a:r>
          <a:r>
            <a:rPr lang="fr-FR" sz="1100" kern="1200" dirty="0" err="1">
              <a:solidFill>
                <a:schemeClr val="tx2">
                  <a:lumMod val="60000"/>
                  <a:lumOff val="40000"/>
                </a:schemeClr>
              </a:solidFill>
            </a:rPr>
            <a:t>Résodys</a:t>
          </a:r>
          <a:r>
            <a:rPr lang="fr-FR" sz="1100" kern="1200" dirty="0">
              <a:solidFill>
                <a:schemeClr val="tx2">
                  <a:lumMod val="60000"/>
                  <a:lumOff val="40000"/>
                </a:schemeClr>
              </a:solidFill>
            </a:rPr>
            <a:t>, centres de référence, CREAI)</a:t>
          </a:r>
        </a:p>
        <a:p>
          <a:pPr marL="57150" lvl="1" indent="-57150" algn="l" defTabSz="488950">
            <a:lnSpc>
              <a:spcPct val="90000"/>
            </a:lnSpc>
            <a:spcBef>
              <a:spcPct val="0"/>
            </a:spcBef>
            <a:spcAft>
              <a:spcPct val="15000"/>
            </a:spcAft>
            <a:buChar char="•"/>
          </a:pPr>
          <a:r>
            <a:rPr lang="fr-FR" sz="1100" kern="1200" dirty="0">
              <a:solidFill>
                <a:schemeClr val="tx2">
                  <a:lumMod val="60000"/>
                  <a:lumOff val="40000"/>
                </a:schemeClr>
              </a:solidFill>
            </a:rPr>
            <a:t>Recenser et rendre plus lisibles des actions de santé</a:t>
          </a:r>
        </a:p>
        <a:p>
          <a:pPr marL="57150" lvl="1" indent="-57150" algn="l" defTabSz="488950">
            <a:lnSpc>
              <a:spcPct val="90000"/>
            </a:lnSpc>
            <a:spcBef>
              <a:spcPct val="0"/>
            </a:spcBef>
            <a:spcAft>
              <a:spcPct val="15000"/>
            </a:spcAft>
            <a:buChar char="•"/>
          </a:pPr>
          <a:r>
            <a:rPr lang="fr-FR" sz="1100" kern="1200" dirty="0">
              <a:solidFill>
                <a:schemeClr val="tx2">
                  <a:lumMod val="60000"/>
                  <a:lumOff val="40000"/>
                </a:schemeClr>
              </a:solidFill>
            </a:rPr>
            <a:t>publique</a:t>
          </a:r>
        </a:p>
      </dsp:txBody>
      <dsp:txXfrm rot="5400000">
        <a:off x="3047166" y="874390"/>
        <a:ext cx="1417033" cy="26231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21D1E-66C0-4C6B-BBB9-A80062F1C7D2}">
      <dsp:nvSpPr>
        <dsp:cNvPr id="0" name=""/>
        <dsp:cNvSpPr/>
      </dsp:nvSpPr>
      <dsp:spPr>
        <a:xfrm rot="16200000">
          <a:off x="-1499986" y="1500513"/>
          <a:ext cx="4371950" cy="1370923"/>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fr-FR" sz="1400" b="1" kern="1200" dirty="0"/>
            <a:t>Placer les familles au centre en renforçant leur  accompagnement et pouvoir d’agir</a:t>
          </a:r>
        </a:p>
        <a:p>
          <a:pPr marL="57150" lvl="1" indent="-57150" algn="l" defTabSz="488950">
            <a:lnSpc>
              <a:spcPct val="90000"/>
            </a:lnSpc>
            <a:spcBef>
              <a:spcPct val="0"/>
            </a:spcBef>
            <a:spcAft>
              <a:spcPct val="15000"/>
            </a:spcAft>
            <a:buChar char="•"/>
          </a:pPr>
          <a:r>
            <a:rPr lang="fr-FR" sz="1100" kern="1200" dirty="0"/>
            <a:t>Préparer l’arrivée du forfait guidance parentale dans les PCO</a:t>
          </a:r>
        </a:p>
        <a:p>
          <a:pPr marL="57150" lvl="1" indent="-57150" algn="l" defTabSz="488950">
            <a:lnSpc>
              <a:spcPct val="90000"/>
            </a:lnSpc>
            <a:spcBef>
              <a:spcPct val="0"/>
            </a:spcBef>
            <a:spcAft>
              <a:spcPct val="15000"/>
            </a:spcAft>
            <a:buChar char="•"/>
          </a:pPr>
          <a:r>
            <a:rPr lang="fr-FR" sz="1100" kern="1200" dirty="0"/>
            <a:t>Réflexion autour de l’ETP et sessions de psycho-</a:t>
          </a:r>
        </a:p>
        <a:p>
          <a:pPr marL="57150" lvl="1" indent="-57150" algn="l" defTabSz="488950">
            <a:lnSpc>
              <a:spcPct val="90000"/>
            </a:lnSpc>
            <a:spcBef>
              <a:spcPct val="0"/>
            </a:spcBef>
            <a:spcAft>
              <a:spcPct val="15000"/>
            </a:spcAft>
            <a:buChar char="•"/>
          </a:pPr>
          <a:r>
            <a:rPr lang="fr-FR" sz="1100" kern="1200" dirty="0"/>
            <a:t>éducation</a:t>
          </a:r>
        </a:p>
      </dsp:txBody>
      <dsp:txXfrm rot="5400000">
        <a:off x="527" y="874390"/>
        <a:ext cx="1370923" cy="2623170"/>
      </dsp:txXfrm>
    </dsp:sp>
    <dsp:sp modelId="{E75B1CD7-4CE5-4F97-B714-03A7B30EA625}">
      <dsp:nvSpPr>
        <dsp:cNvPr id="0" name=""/>
        <dsp:cNvSpPr/>
      </dsp:nvSpPr>
      <dsp:spPr>
        <a:xfrm rot="16200000">
          <a:off x="-26243" y="1500513"/>
          <a:ext cx="4371950" cy="1370923"/>
        </a:xfrm>
        <a:prstGeom prst="flowChartManualOperation">
          <a:avLst/>
        </a:prstGeom>
        <a:solidFill>
          <a:schemeClr val="accent2">
            <a:hueOff val="-5696468"/>
            <a:satOff val="26831"/>
            <a:lumOff val="1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fr-FR" sz="1400" b="1" kern="1200" dirty="0"/>
            <a:t>Renforcer la coordination et les échanges pluridisciplinaires</a:t>
          </a:r>
        </a:p>
        <a:p>
          <a:pPr marL="57150" lvl="1" indent="-57150" algn="l" defTabSz="488950">
            <a:lnSpc>
              <a:spcPct val="90000"/>
            </a:lnSpc>
            <a:spcBef>
              <a:spcPct val="0"/>
            </a:spcBef>
            <a:spcAft>
              <a:spcPct val="15000"/>
            </a:spcAft>
            <a:buChar char="•"/>
          </a:pPr>
          <a:r>
            <a:rPr lang="fr-FR" sz="1100" kern="1200" dirty="0"/>
            <a:t>Mise en place d’un travail régional (centres de référence, </a:t>
          </a:r>
          <a:r>
            <a:rPr lang="fr-FR" sz="1100" kern="1200" dirty="0" err="1"/>
            <a:t>Résodys</a:t>
          </a:r>
          <a:r>
            <a:rPr lang="fr-FR" sz="1100" kern="1200" dirty="0"/>
            <a:t>, PCO) sur les RCP en lien avec DITND</a:t>
          </a:r>
        </a:p>
        <a:p>
          <a:pPr marL="57150" lvl="1" indent="-57150" algn="l" defTabSz="488950">
            <a:lnSpc>
              <a:spcPct val="90000"/>
            </a:lnSpc>
            <a:spcBef>
              <a:spcPct val="0"/>
            </a:spcBef>
            <a:spcAft>
              <a:spcPct val="15000"/>
            </a:spcAft>
            <a:buChar char="•"/>
          </a:pPr>
          <a:r>
            <a:rPr lang="fr-FR" sz="1100" kern="1200" dirty="0"/>
            <a:t>Rapprochement </a:t>
          </a:r>
          <a:r>
            <a:rPr lang="fr-FR" sz="1100" kern="1200" dirty="0" err="1"/>
            <a:t>Résodys</a:t>
          </a:r>
          <a:r>
            <a:rPr lang="fr-FR" sz="1100" kern="1200" dirty="0"/>
            <a:t> / PCO pour de meilleurs relais </a:t>
          </a:r>
        </a:p>
        <a:p>
          <a:pPr marL="57150" lvl="1" indent="-57150" algn="l" defTabSz="488950">
            <a:lnSpc>
              <a:spcPct val="90000"/>
            </a:lnSpc>
            <a:spcBef>
              <a:spcPct val="0"/>
            </a:spcBef>
            <a:spcAft>
              <a:spcPct val="15000"/>
            </a:spcAft>
            <a:buChar char="•"/>
          </a:pPr>
          <a:r>
            <a:rPr lang="fr-FR" sz="1100" kern="1200" dirty="0"/>
            <a:t>Déploiement du SI</a:t>
          </a:r>
        </a:p>
      </dsp:txBody>
      <dsp:txXfrm rot="5400000">
        <a:off x="1474270" y="874390"/>
        <a:ext cx="1370923" cy="2623170"/>
      </dsp:txXfrm>
    </dsp:sp>
    <dsp:sp modelId="{732D8DB3-5087-4DF6-97DB-DC9423B40BD2}">
      <dsp:nvSpPr>
        <dsp:cNvPr id="0" name=""/>
        <dsp:cNvSpPr/>
      </dsp:nvSpPr>
      <dsp:spPr>
        <a:xfrm rot="16200000">
          <a:off x="1447499" y="1500513"/>
          <a:ext cx="4371950" cy="1370923"/>
        </a:xfrm>
        <a:prstGeom prst="flowChartManualOperation">
          <a:avLst/>
        </a:prstGeom>
        <a:solidFill>
          <a:schemeClr val="accent2">
            <a:hueOff val="-11392936"/>
            <a:satOff val="53661"/>
            <a:lumOff val="2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fr-FR" sz="1400" b="1" kern="1200" dirty="0">
              <a:solidFill>
                <a:schemeClr val="tx2">
                  <a:lumMod val="60000"/>
                  <a:lumOff val="40000"/>
                </a:schemeClr>
              </a:solidFill>
            </a:rPr>
            <a:t>Réduire les inégalités territoriales d’accès au diagnostic et à la prise en charge</a:t>
          </a:r>
        </a:p>
        <a:p>
          <a:pPr marL="57150" lvl="1" indent="-57150" algn="l" defTabSz="488950">
            <a:lnSpc>
              <a:spcPct val="90000"/>
            </a:lnSpc>
            <a:spcBef>
              <a:spcPct val="0"/>
            </a:spcBef>
            <a:spcAft>
              <a:spcPct val="15000"/>
            </a:spcAft>
            <a:buChar char="•"/>
          </a:pPr>
          <a:r>
            <a:rPr lang="fr-FR" sz="1100" kern="1200" dirty="0">
              <a:solidFill>
                <a:schemeClr val="tx2">
                  <a:lumMod val="60000"/>
                  <a:lumOff val="40000"/>
                </a:schemeClr>
              </a:solidFill>
            </a:rPr>
            <a:t>Travail de l’ARS en lien avec </a:t>
          </a:r>
          <a:r>
            <a:rPr lang="fr-FR" sz="1100" kern="1200" dirty="0" err="1">
              <a:solidFill>
                <a:schemeClr val="tx2">
                  <a:lumMod val="60000"/>
                  <a:lumOff val="40000"/>
                </a:schemeClr>
              </a:solidFill>
            </a:rPr>
            <a:t>Résodys</a:t>
          </a:r>
          <a:r>
            <a:rPr lang="fr-FR" sz="1100" kern="1200" dirty="0">
              <a:solidFill>
                <a:schemeClr val="tx2">
                  <a:lumMod val="60000"/>
                  <a:lumOff val="40000"/>
                </a:schemeClr>
              </a:solidFill>
            </a:rPr>
            <a:t> sur l’offre notamment médicale, lien ES-MSP et CDS</a:t>
          </a:r>
        </a:p>
        <a:p>
          <a:pPr marL="57150" lvl="1" indent="-57150" algn="l" defTabSz="488950">
            <a:lnSpc>
              <a:spcPct val="90000"/>
            </a:lnSpc>
            <a:spcBef>
              <a:spcPct val="0"/>
            </a:spcBef>
            <a:spcAft>
              <a:spcPct val="15000"/>
            </a:spcAft>
            <a:buChar char="•"/>
          </a:pPr>
          <a:r>
            <a:rPr lang="fr-FR" sz="1100" kern="1200" dirty="0">
              <a:solidFill>
                <a:schemeClr val="tx2">
                  <a:lumMod val="60000"/>
                  <a:lumOff val="40000"/>
                </a:schemeClr>
              </a:solidFill>
            </a:rPr>
            <a:t>Mission confiée au DER </a:t>
          </a:r>
          <a:r>
            <a:rPr lang="fr-FR" sz="1100" kern="1200" dirty="0" err="1">
              <a:solidFill>
                <a:schemeClr val="tx2">
                  <a:lumMod val="60000"/>
                  <a:lumOff val="40000"/>
                </a:schemeClr>
              </a:solidFill>
            </a:rPr>
            <a:t>Résodys</a:t>
          </a:r>
          <a:r>
            <a:rPr lang="fr-FR" sz="1100" kern="1200" dirty="0">
              <a:solidFill>
                <a:schemeClr val="tx2">
                  <a:lumMod val="60000"/>
                  <a:lumOff val="40000"/>
                </a:schemeClr>
              </a:solidFill>
            </a:rPr>
            <a:t> de travail spécifique dans les QPV</a:t>
          </a:r>
        </a:p>
        <a:p>
          <a:pPr marL="57150" lvl="1" indent="-57150" algn="l" defTabSz="488950">
            <a:lnSpc>
              <a:spcPct val="90000"/>
            </a:lnSpc>
            <a:spcBef>
              <a:spcPct val="0"/>
            </a:spcBef>
            <a:spcAft>
              <a:spcPct val="15000"/>
            </a:spcAft>
            <a:buChar char="•"/>
          </a:pPr>
          <a:r>
            <a:rPr lang="fr-FR" sz="1100" kern="1200" dirty="0">
              <a:solidFill>
                <a:schemeClr val="tx2">
                  <a:lumMod val="60000"/>
                  <a:lumOff val="40000"/>
                </a:schemeClr>
              </a:solidFill>
            </a:rPr>
            <a:t>CRTDAH</a:t>
          </a:r>
        </a:p>
      </dsp:txBody>
      <dsp:txXfrm rot="5400000">
        <a:off x="2948012" y="874390"/>
        <a:ext cx="1370923" cy="26231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15107-33E5-43B3-9D2F-2D9F5D4005A6}">
      <dsp:nvSpPr>
        <dsp:cNvPr id="0" name=""/>
        <dsp:cNvSpPr/>
      </dsp:nvSpPr>
      <dsp:spPr>
        <a:xfrm>
          <a:off x="498629" y="0"/>
          <a:ext cx="5651140" cy="424375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AFBEB9-CA0F-460B-BEDD-F55F02B2549B}">
      <dsp:nvSpPr>
        <dsp:cNvPr id="0" name=""/>
        <dsp:cNvSpPr/>
      </dsp:nvSpPr>
      <dsp:spPr>
        <a:xfrm>
          <a:off x="225292" y="1273124"/>
          <a:ext cx="1994520" cy="16975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19 juin 2026</a:t>
          </a:r>
        </a:p>
        <a:p>
          <a:pPr marL="0" lvl="0" indent="0" algn="ctr" defTabSz="711200">
            <a:lnSpc>
              <a:spcPct val="90000"/>
            </a:lnSpc>
            <a:spcBef>
              <a:spcPct val="0"/>
            </a:spcBef>
            <a:spcAft>
              <a:spcPct val="35000"/>
            </a:spcAft>
            <a:buNone/>
          </a:pPr>
          <a:r>
            <a:rPr lang="fr-FR" sz="1600" kern="1200" dirty="0"/>
            <a:t>Retour aux 135 participants sur les suites à donner</a:t>
          </a:r>
        </a:p>
      </dsp:txBody>
      <dsp:txXfrm>
        <a:off x="308157" y="1355989"/>
        <a:ext cx="1828790" cy="1531770"/>
      </dsp:txXfrm>
    </dsp:sp>
    <dsp:sp modelId="{EFAE5420-0256-4A9A-9566-0EC5F1C36EA3}">
      <dsp:nvSpPr>
        <dsp:cNvPr id="0" name=""/>
        <dsp:cNvSpPr/>
      </dsp:nvSpPr>
      <dsp:spPr>
        <a:xfrm>
          <a:off x="2326940" y="1273124"/>
          <a:ext cx="1994520" cy="16975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2">
                  <a:lumMod val="60000"/>
                  <a:lumOff val="40000"/>
                </a:schemeClr>
              </a:solidFill>
            </a:rPr>
            <a:t>Lancement des travaux de mise en œuvre à partir de  juin 2026</a:t>
          </a:r>
        </a:p>
      </dsp:txBody>
      <dsp:txXfrm>
        <a:off x="2409805" y="1355989"/>
        <a:ext cx="1828790" cy="1531770"/>
      </dsp:txXfrm>
    </dsp:sp>
    <dsp:sp modelId="{09410180-F803-4342-AEB9-DED98E72EE30}">
      <dsp:nvSpPr>
        <dsp:cNvPr id="0" name=""/>
        <dsp:cNvSpPr/>
      </dsp:nvSpPr>
      <dsp:spPr>
        <a:xfrm>
          <a:off x="4428587" y="1273124"/>
          <a:ext cx="1994520" cy="16975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2">
                  <a:lumMod val="60000"/>
                  <a:lumOff val="40000"/>
                </a:schemeClr>
              </a:solidFill>
            </a:rPr>
            <a:t>* Automne 2026 : </a:t>
          </a:r>
          <a:r>
            <a:rPr lang="fr-FR" sz="1600" b="0" kern="1200" dirty="0">
              <a:solidFill>
                <a:schemeClr val="tx2">
                  <a:lumMod val="60000"/>
                  <a:lumOff val="40000"/>
                </a:schemeClr>
              </a:solidFill>
            </a:rPr>
            <a:t>Reproduction de 2 journées dans </a:t>
          </a:r>
          <a:r>
            <a:rPr lang="fr-FR" sz="1600" b="1" kern="1200" dirty="0">
              <a:solidFill>
                <a:schemeClr val="tx2">
                  <a:lumMod val="60000"/>
                  <a:lumOff val="40000"/>
                </a:schemeClr>
              </a:solidFill>
            </a:rPr>
            <a:t>le 84 </a:t>
          </a:r>
          <a:r>
            <a:rPr lang="fr-FR" sz="1600" b="0" kern="1200" dirty="0">
              <a:solidFill>
                <a:schemeClr val="tx2">
                  <a:lumMod val="60000"/>
                  <a:lumOff val="40000"/>
                </a:schemeClr>
              </a:solidFill>
            </a:rPr>
            <a:t>(même méthode) </a:t>
          </a:r>
          <a:r>
            <a:rPr lang="fr-FR" sz="1600" b="1" kern="1200" dirty="0">
              <a:solidFill>
                <a:schemeClr val="tx2">
                  <a:lumMod val="60000"/>
                  <a:lumOff val="40000"/>
                </a:schemeClr>
              </a:solidFill>
            </a:rPr>
            <a:t>et le 05 </a:t>
          </a:r>
        </a:p>
        <a:p>
          <a:pPr marL="0" lvl="0" indent="0" algn="ctr" defTabSz="711200">
            <a:lnSpc>
              <a:spcPct val="90000"/>
            </a:lnSpc>
            <a:spcBef>
              <a:spcPct val="0"/>
            </a:spcBef>
            <a:spcAft>
              <a:spcPct val="35000"/>
            </a:spcAft>
            <a:buNone/>
          </a:pPr>
          <a:r>
            <a:rPr lang="fr-FR" sz="1600" b="1" kern="1200" dirty="0">
              <a:solidFill>
                <a:schemeClr val="tx2">
                  <a:lumMod val="60000"/>
                  <a:lumOff val="40000"/>
                </a:schemeClr>
              </a:solidFill>
            </a:rPr>
            <a:t>* 2027 : Dpt 04</a:t>
          </a:r>
        </a:p>
      </dsp:txBody>
      <dsp:txXfrm>
        <a:off x="4511452" y="1355989"/>
        <a:ext cx="1828790" cy="15317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7F1C4-41E5-456A-89B4-342D33C552D0}">
      <dsp:nvSpPr>
        <dsp:cNvPr id="0" name=""/>
        <dsp:cNvSpPr/>
      </dsp:nvSpPr>
      <dsp:spPr>
        <a:xfrm rot="5400000">
          <a:off x="1972196" y="-1018048"/>
          <a:ext cx="680902" cy="2842165"/>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Familles, acteurs petite enfance, PMI, médecins libéraux, autres professionnels de santé</a:t>
          </a:r>
        </a:p>
      </dsp:txBody>
      <dsp:txXfrm rot="-5400000">
        <a:off x="891565" y="95822"/>
        <a:ext cx="2808926" cy="614424"/>
      </dsp:txXfrm>
    </dsp:sp>
    <dsp:sp modelId="{6FCA152E-8B3C-4902-BD87-391265E32716}">
      <dsp:nvSpPr>
        <dsp:cNvPr id="0" name=""/>
        <dsp:cNvSpPr/>
      </dsp:nvSpPr>
      <dsp:spPr>
        <a:xfrm>
          <a:off x="0" y="44224"/>
          <a:ext cx="890624" cy="62325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fr-FR" sz="1200" b="1" kern="1200" dirty="0"/>
            <a:t>Repérage précoce TND </a:t>
          </a:r>
        </a:p>
      </dsp:txBody>
      <dsp:txXfrm>
        <a:off x="30425" y="74649"/>
        <a:ext cx="829774" cy="562409"/>
      </dsp:txXfrm>
    </dsp:sp>
    <dsp:sp modelId="{66B2D519-F8F8-4471-B98F-CF706F91227B}">
      <dsp:nvSpPr>
        <dsp:cNvPr id="0" name=""/>
        <dsp:cNvSpPr/>
      </dsp:nvSpPr>
      <dsp:spPr>
        <a:xfrm rot="5400000">
          <a:off x="1920150" y="-329647"/>
          <a:ext cx="595588" cy="2942666"/>
        </a:xfrm>
        <a:prstGeom prst="round2SameRect">
          <a:avLst/>
        </a:prstGeom>
        <a:solidFill>
          <a:schemeClr val="accent4">
            <a:tint val="40000"/>
            <a:alpha val="90000"/>
            <a:hueOff val="6992495"/>
            <a:satOff val="-18547"/>
            <a:lumOff val="-1921"/>
            <a:alphaOff val="0"/>
          </a:schemeClr>
        </a:solidFill>
        <a:ln w="25400" cap="flat" cmpd="sng" algn="ctr">
          <a:solidFill>
            <a:schemeClr val="accent4">
              <a:tint val="40000"/>
              <a:alpha val="90000"/>
              <a:hueOff val="6992495"/>
              <a:satOff val="-18547"/>
              <a:lumOff val="-19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PS libéraux, PS hospitaliers,</a:t>
          </a:r>
          <a:r>
            <a:rPr lang="fr-FR" sz="1400" kern="1200" baseline="0" dirty="0"/>
            <a:t> CAMPS, CMP, CMPP, structures médico-sociales</a:t>
          </a:r>
          <a:endParaRPr lang="fr-FR" sz="1400" kern="1200" dirty="0"/>
        </a:p>
      </dsp:txBody>
      <dsp:txXfrm rot="-5400000">
        <a:off x="746611" y="872966"/>
        <a:ext cx="2913592" cy="537440"/>
      </dsp:txXfrm>
    </dsp:sp>
    <dsp:sp modelId="{ECA52899-4195-49C4-A6F0-138185C9E2B3}">
      <dsp:nvSpPr>
        <dsp:cNvPr id="0" name=""/>
        <dsp:cNvSpPr/>
      </dsp:nvSpPr>
      <dsp:spPr>
        <a:xfrm>
          <a:off x="47381" y="900303"/>
          <a:ext cx="749149" cy="425898"/>
        </a:xfrm>
        <a:prstGeom prst="roundRect">
          <a:avLst/>
        </a:prstGeom>
        <a:solidFill>
          <a:schemeClr val="accent4">
            <a:hueOff val="6745916"/>
            <a:satOff val="-6806"/>
            <a:lumOff val="-72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fr-FR" sz="1200" b="1" kern="1200" dirty="0"/>
            <a:t>Prise</a:t>
          </a:r>
          <a:r>
            <a:rPr lang="fr-FR" sz="1200" b="1" kern="1200" baseline="0" dirty="0"/>
            <a:t> en charge</a:t>
          </a:r>
          <a:endParaRPr lang="fr-FR" sz="1200" b="1" kern="1200" dirty="0"/>
        </a:p>
      </dsp:txBody>
      <dsp:txXfrm>
        <a:off x="68172" y="921094"/>
        <a:ext cx="707567" cy="384316"/>
      </dsp:txXfrm>
    </dsp:sp>
    <dsp:sp modelId="{0C54E09B-21E0-4923-837F-016A779F8791}">
      <dsp:nvSpPr>
        <dsp:cNvPr id="0" name=""/>
        <dsp:cNvSpPr/>
      </dsp:nvSpPr>
      <dsp:spPr>
        <a:xfrm rot="5400000">
          <a:off x="1903595" y="374371"/>
          <a:ext cx="570968" cy="3076694"/>
        </a:xfrm>
        <a:prstGeom prst="round2SameRect">
          <a:avLst/>
        </a:prstGeom>
        <a:solidFill>
          <a:schemeClr val="accent4">
            <a:tint val="40000"/>
            <a:alpha val="90000"/>
            <a:hueOff val="13984991"/>
            <a:satOff val="-37093"/>
            <a:lumOff val="-3841"/>
            <a:alphaOff val="0"/>
          </a:schemeClr>
        </a:solidFill>
        <a:ln w="25400" cap="flat" cmpd="sng" algn="ctr">
          <a:solidFill>
            <a:schemeClr val="accent4">
              <a:tint val="40000"/>
              <a:alpha val="90000"/>
              <a:hueOff val="13984991"/>
              <a:satOff val="-37093"/>
              <a:lumOff val="-38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PCO</a:t>
          </a:r>
        </a:p>
        <a:p>
          <a:pPr marL="114300" lvl="1" indent="-114300" algn="l" defTabSz="622300">
            <a:lnSpc>
              <a:spcPct val="90000"/>
            </a:lnSpc>
            <a:spcBef>
              <a:spcPct val="0"/>
            </a:spcBef>
            <a:spcAft>
              <a:spcPct val="15000"/>
            </a:spcAft>
            <a:buChar char="•"/>
          </a:pPr>
          <a:r>
            <a:rPr lang="fr-FR" sz="1400" kern="1200" baseline="0" dirty="0"/>
            <a:t>Dispositif régional d’appui à la coordination </a:t>
          </a:r>
          <a:r>
            <a:rPr lang="fr-FR" sz="1400" kern="1200" dirty="0" err="1">
              <a:latin typeface="Arial Regular"/>
              <a:ea typeface="+mn-ea"/>
              <a:cs typeface="+mn-cs"/>
            </a:rPr>
            <a:t>Résodys</a:t>
          </a:r>
          <a:r>
            <a:rPr lang="fr-FR" sz="1400" kern="1200" baseline="0" dirty="0"/>
            <a:t> </a:t>
          </a:r>
          <a:endParaRPr lang="fr-FR" sz="1400" kern="1200" dirty="0"/>
        </a:p>
      </dsp:txBody>
      <dsp:txXfrm rot="-5400000">
        <a:off x="650732" y="1655106"/>
        <a:ext cx="3048822" cy="515224"/>
      </dsp:txXfrm>
    </dsp:sp>
    <dsp:sp modelId="{5D720231-EC0C-43DF-8CA6-D812EF564289}">
      <dsp:nvSpPr>
        <dsp:cNvPr id="0" name=""/>
        <dsp:cNvSpPr/>
      </dsp:nvSpPr>
      <dsp:spPr>
        <a:xfrm>
          <a:off x="66788" y="1550002"/>
          <a:ext cx="657752" cy="658316"/>
        </a:xfrm>
        <a:prstGeom prst="roundRect">
          <a:avLst/>
        </a:prstGeom>
        <a:solidFill>
          <a:schemeClr val="accent4">
            <a:hueOff val="13491833"/>
            <a:satOff val="-13613"/>
            <a:lumOff val="-145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fr-FR" sz="1200" b="1" kern="1200" dirty="0"/>
            <a:t>Appui</a:t>
          </a:r>
          <a:r>
            <a:rPr lang="fr-FR" sz="1200" b="1" kern="1200" baseline="0" dirty="0"/>
            <a:t> pec et coordination</a:t>
          </a:r>
          <a:endParaRPr lang="fr-FR" sz="1200" b="1" kern="1200" dirty="0"/>
        </a:p>
      </dsp:txBody>
      <dsp:txXfrm>
        <a:off x="98897" y="1582111"/>
        <a:ext cx="593534" cy="594098"/>
      </dsp:txXfrm>
    </dsp:sp>
    <dsp:sp modelId="{94D9221F-ECA3-49CE-91CE-B6AC9ACAF238}">
      <dsp:nvSpPr>
        <dsp:cNvPr id="0" name=""/>
        <dsp:cNvSpPr/>
      </dsp:nvSpPr>
      <dsp:spPr>
        <a:xfrm rot="5400000">
          <a:off x="1833397" y="1184536"/>
          <a:ext cx="769132" cy="3000169"/>
        </a:xfrm>
        <a:prstGeom prst="round2SameRect">
          <a:avLst/>
        </a:prstGeom>
        <a:solidFill>
          <a:schemeClr val="accent4">
            <a:tint val="40000"/>
            <a:alpha val="90000"/>
            <a:hueOff val="20977485"/>
            <a:satOff val="-55640"/>
            <a:lumOff val="-5762"/>
            <a:alphaOff val="0"/>
          </a:schemeClr>
        </a:solidFill>
        <a:ln w="25400" cap="flat" cmpd="sng" algn="ctr">
          <a:solidFill>
            <a:schemeClr val="accent4">
              <a:tint val="40000"/>
              <a:alpha val="90000"/>
              <a:hueOff val="20977485"/>
              <a:satOff val="-55640"/>
              <a:lumOff val="-57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b="0" kern="1200" dirty="0"/>
            <a:t>1 CRA avec 2 antennes</a:t>
          </a:r>
        </a:p>
        <a:p>
          <a:pPr marL="114300" lvl="1" indent="-114300" algn="l" defTabSz="622300">
            <a:lnSpc>
              <a:spcPct val="90000"/>
            </a:lnSpc>
            <a:spcBef>
              <a:spcPct val="0"/>
            </a:spcBef>
            <a:spcAft>
              <a:spcPct val="15000"/>
            </a:spcAft>
            <a:buChar char="•"/>
          </a:pPr>
          <a:r>
            <a:rPr lang="fr-FR" sz="1400" b="0" kern="1200" dirty="0"/>
            <a:t>2 CRTLA (Marseille, Nice)</a:t>
          </a:r>
        </a:p>
        <a:p>
          <a:pPr marL="114300" lvl="1" indent="-114300" algn="l" defTabSz="622300">
            <a:lnSpc>
              <a:spcPct val="90000"/>
            </a:lnSpc>
            <a:spcBef>
              <a:spcPct val="0"/>
            </a:spcBef>
            <a:spcAft>
              <a:spcPct val="15000"/>
            </a:spcAft>
            <a:buChar char="•"/>
          </a:pPr>
          <a:r>
            <a:rPr lang="fr-FR" sz="1400" b="0" kern="1200" dirty="0"/>
            <a:t>1 CRTDAH en cours de création avec 2 sites</a:t>
          </a:r>
        </a:p>
      </dsp:txBody>
      <dsp:txXfrm rot="-5400000">
        <a:off x="717879" y="2337600"/>
        <a:ext cx="2962623" cy="694040"/>
      </dsp:txXfrm>
    </dsp:sp>
    <dsp:sp modelId="{88EF021C-FB55-4856-8C85-8E77365D5AB3}">
      <dsp:nvSpPr>
        <dsp:cNvPr id="0" name=""/>
        <dsp:cNvSpPr/>
      </dsp:nvSpPr>
      <dsp:spPr>
        <a:xfrm>
          <a:off x="0" y="2345916"/>
          <a:ext cx="730536" cy="559033"/>
        </a:xfrm>
        <a:prstGeom prst="roundRect">
          <a:avLst/>
        </a:prstGeom>
        <a:solidFill>
          <a:schemeClr val="accent4">
            <a:hueOff val="20237748"/>
            <a:satOff val="-20419"/>
            <a:lumOff val="-217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fr-FR" sz="1000" b="1" kern="1200" dirty="0"/>
            <a:t>Centres</a:t>
          </a:r>
          <a:r>
            <a:rPr lang="fr-FR" sz="1000" b="1" kern="1200" baseline="0" dirty="0"/>
            <a:t> de référence</a:t>
          </a:r>
          <a:endParaRPr lang="fr-FR" sz="1000" b="1" kern="1200" dirty="0"/>
        </a:p>
      </dsp:txBody>
      <dsp:txXfrm>
        <a:off x="27290" y="2373206"/>
        <a:ext cx="675956" cy="5044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6F321AB-1FF9-FF4A-612F-79F14A47F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4ACFEF0-30AC-BEF1-BAFA-923ED119BF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A37F85-8150-4AB3-AAB4-2A4A9CF56AB6}" type="datetimeFigureOut">
              <a:rPr lang="fr-FR" smtClean="0"/>
              <a:t>11/05/2026</a:t>
            </a:fld>
            <a:endParaRPr lang="fr-FR"/>
          </a:p>
        </p:txBody>
      </p:sp>
      <p:sp>
        <p:nvSpPr>
          <p:cNvPr id="4" name="Espace réservé du pied de page 3">
            <a:extLst>
              <a:ext uri="{FF2B5EF4-FFF2-40B4-BE49-F238E27FC236}">
                <a16:creationId xmlns:a16="http://schemas.microsoft.com/office/drawing/2014/main" id="{F4944E7B-5ADE-854D-B662-8626623223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B3631F9-D330-6AD1-5FC0-AA705EC061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2FD0FC-5B4B-4921-B5DD-3B297629E194}" type="slidenum">
              <a:rPr lang="fr-FR" smtClean="0"/>
              <a:t>‹N°›</a:t>
            </a:fld>
            <a:endParaRPr lang="fr-FR"/>
          </a:p>
        </p:txBody>
      </p:sp>
    </p:spTree>
    <p:extLst>
      <p:ext uri="{BB962C8B-B14F-4D97-AF65-F5344CB8AC3E}">
        <p14:creationId xmlns:p14="http://schemas.microsoft.com/office/powerpoint/2010/main" val="3756013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11/05/2026</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2156693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36A87-9F39-5A59-7181-7DAA067EC97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06CCFD9-7455-09AA-4444-A2876B51E24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D3F56C1-CB70-85E0-3996-266920715E4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3A73E5E-8E98-372D-1FED-5E349E3B44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1802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8571F-3F12-9C73-CBCE-EC1CB5B802C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0C100B-F6B8-9D8A-8E73-FCD31F6B849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9FB9F25-BC0A-0B62-EADB-AB006C422C7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E1190AB-3F78-AAAF-F2D2-57A716C508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511552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1BBFA-E666-9B87-B544-5C3B1E70F0E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A15FEF3-FA96-67E3-09BC-F6DA8BE08A8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B17A0F8-94E1-8407-59A1-48909C0E93F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09C162C-DC7F-F582-928F-C3873FF6A7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720317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08338-5C87-5748-B9B0-8E597B5C96F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37CC46-8333-1A01-5D9E-5291AF15F2E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9593C7-E65F-4FD0-58AB-44E764F45FE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87D51F9-09A7-BEE0-FE03-162C905ED0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28174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224225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7196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07272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A54B4-528F-630A-16CC-B29B2ECF59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E9CCD6E-9944-ADE0-6A4F-4C48350207E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A0570C7-C8B8-C8FD-4C3F-BD632252595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A7931BD-DC43-3A87-68E1-B292159CDB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86038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DC1A0-03AE-01FA-1562-1F2E8350411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745E589-D0D4-C3AA-D637-2534D8BC099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17045FA-4FFA-8D0D-5B30-44D5E607126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A6D5E51-B991-A99E-79DA-091FF21716DF}"/>
              </a:ext>
            </a:extLst>
          </p:cNvPr>
          <p:cNvSpPr>
            <a:spLocks noGrp="1"/>
          </p:cNvSpPr>
          <p:nvPr>
            <p:ph type="sldNum" sz="quarter" idx="5"/>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2416390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822D-7984-3AF7-9BE7-8BDF02A795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85FF0D8-1D4D-6FE3-004C-39B43B79FC8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CF1BC95-735F-3787-96C9-B59676AEABB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F6BFB67-A538-995D-DA30-9E225EAB6E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0038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1AE2-3DD2-AF0C-13D9-66DAEED461A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1112EE-9559-3F50-657C-89B7330D43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56647B9-FB86-FF9C-45C3-4204E2C155B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AAC2B12-004D-E909-9B5A-179CB5C150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9215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11/05/2026</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72419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
        <p:nvSpPr>
          <p:cNvPr id="7" name="Rectangle 6"/>
          <p:cNvSpPr/>
          <p:nvPr userDrawn="1"/>
        </p:nvSpPr>
        <p:spPr>
          <a:xfrm>
            <a:off x="0" y="951570"/>
            <a:ext cx="9144000" cy="37804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hasCustomPrompt="1"/>
          </p:nvPr>
        </p:nvSpPr>
        <p:spPr>
          <a:xfrm>
            <a:off x="3347864" y="3921900"/>
            <a:ext cx="5472608" cy="807442"/>
          </a:xfrm>
        </p:spPr>
        <p:txBody>
          <a:bodyPr>
            <a:normAutofit/>
          </a:bodyPr>
          <a:lstStyle>
            <a:lvl1pPr algn="r">
              <a:defRPr sz="2400">
                <a:solidFill>
                  <a:schemeClr val="bg1"/>
                </a:solidFill>
              </a:defRPr>
            </a:lvl1pPr>
          </a:lstStyle>
          <a:p>
            <a:r>
              <a:rPr lang="fr-FR" dirty="0"/>
              <a:t>Une mission : votre santé.</a:t>
            </a:r>
          </a:p>
        </p:txBody>
      </p:sp>
      <p:sp>
        <p:nvSpPr>
          <p:cNvPr id="6" name="Espace réservé du numéro de diapositive 5"/>
          <p:cNvSpPr>
            <a:spLocks noGrp="1"/>
          </p:cNvSpPr>
          <p:nvPr>
            <p:ph type="sldNum" sz="quarter" idx="12"/>
          </p:nvPr>
        </p:nvSpPr>
        <p:spPr>
          <a:xfrm>
            <a:off x="394060" y="4767263"/>
            <a:ext cx="577540" cy="273844"/>
          </a:xfrm>
        </p:spPr>
        <p:txBody>
          <a:bodyPr/>
          <a:lstStyle/>
          <a:p>
            <a:fld id="{BAA69D7E-08EA-4657-A657-2289EA00C45F}" type="slidenum">
              <a:rPr lang="fr-FR" smtClean="0"/>
              <a:t>‹N°›</a:t>
            </a:fld>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7050" y="152173"/>
            <a:ext cx="2876951" cy="593014"/>
          </a:xfrm>
          <a:prstGeom prst="rect">
            <a:avLst/>
          </a:prstGeom>
        </p:spPr>
      </p:pic>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9925" r="51575"/>
          <a:stretch/>
        </p:blipFill>
        <p:spPr>
          <a:xfrm>
            <a:off x="-36512" y="597716"/>
            <a:ext cx="1691680" cy="4131626"/>
          </a:xfrm>
          <a:prstGeom prst="rect">
            <a:avLst/>
          </a:prstGeom>
        </p:spPr>
      </p:pic>
    </p:spTree>
    <p:extLst>
      <p:ext uri="{BB962C8B-B14F-4D97-AF65-F5344CB8AC3E}">
        <p14:creationId xmlns:p14="http://schemas.microsoft.com/office/powerpoint/2010/main" val="256049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BAA69D7E-08EA-4657-A657-2289EA00C45F}" type="slidenum">
              <a:rPr lang="fr-FR" smtClean="0"/>
              <a:t>‹N°›</a:t>
            </a:fld>
            <a:endParaRPr lang="fr-F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80120" cy="1148504"/>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411980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0" y="951570"/>
            <a:ext cx="9144000" cy="37804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hasCustomPrompt="1"/>
          </p:nvPr>
        </p:nvSpPr>
        <p:spPr>
          <a:xfrm>
            <a:off x="685800" y="1597819"/>
            <a:ext cx="7772400" cy="1102519"/>
          </a:xfrm>
        </p:spPr>
        <p:txBody>
          <a:bodyPr/>
          <a:lstStyle>
            <a:lvl1pPr>
              <a:defRPr>
                <a:solidFill>
                  <a:schemeClr val="bg1"/>
                </a:solidFill>
              </a:defRPr>
            </a:lvl1pPr>
          </a:lstStyle>
          <a:p>
            <a:r>
              <a:rPr lang="fr-FR" dirty="0"/>
              <a:t>Titre de la slide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Modifiez le style des sous-titres du masque</a:t>
            </a:r>
          </a:p>
        </p:txBody>
      </p:sp>
      <p:sp>
        <p:nvSpPr>
          <p:cNvPr id="6" name="Espace réservé du numéro de diapositive 5"/>
          <p:cNvSpPr>
            <a:spLocks noGrp="1"/>
          </p:cNvSpPr>
          <p:nvPr>
            <p:ph type="sldNum" sz="quarter" idx="12"/>
          </p:nvPr>
        </p:nvSpPr>
        <p:spPr>
          <a:xfrm>
            <a:off x="394060" y="4767263"/>
            <a:ext cx="577540" cy="273844"/>
          </a:xfrm>
        </p:spPr>
        <p:txBody>
          <a:bodyPr/>
          <a:lstStyle/>
          <a:p>
            <a:fld id="{BAA69D7E-08EA-4657-A657-2289EA00C45F}" type="slidenum">
              <a:rPr lang="fr-FR" smtClean="0"/>
              <a:t>‹N°›</a:t>
            </a:fld>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7050" y="152173"/>
            <a:ext cx="2876951" cy="593014"/>
          </a:xfrm>
          <a:prstGeom prst="rect">
            <a:avLst/>
          </a:prstGeom>
        </p:spPr>
      </p:pic>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9925" r="51575"/>
          <a:stretch/>
        </p:blipFill>
        <p:spPr>
          <a:xfrm>
            <a:off x="-36512" y="597716"/>
            <a:ext cx="1691680" cy="4131626"/>
          </a:xfrm>
          <a:prstGeom prst="rect">
            <a:avLst/>
          </a:prstGeom>
        </p:spPr>
      </p:pic>
    </p:spTree>
    <p:extLst>
      <p:ext uri="{BB962C8B-B14F-4D97-AF65-F5344CB8AC3E}">
        <p14:creationId xmlns:p14="http://schemas.microsoft.com/office/powerpoint/2010/main" val="4074836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7" name="Rectangle 6"/>
          <p:cNvSpPr/>
          <p:nvPr userDrawn="1"/>
        </p:nvSpPr>
        <p:spPr>
          <a:xfrm>
            <a:off x="0" y="951570"/>
            <a:ext cx="9144000" cy="37804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p:nvPr>
        </p:nvSpPr>
        <p:spPr>
          <a:xfrm>
            <a:off x="685800" y="1597819"/>
            <a:ext cx="7772400" cy="1102519"/>
          </a:xfrm>
        </p:spPr>
        <p:txBody>
          <a:bodyPr/>
          <a:lstStyle>
            <a:lvl1pPr>
              <a:defRPr>
                <a:solidFill>
                  <a:schemeClr val="tx2"/>
                </a:solidFill>
              </a:defRPr>
            </a:lvl1pPr>
          </a:lstStyle>
          <a:p>
            <a:r>
              <a:rPr lang="fr-FR" dirty="0"/>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Modifiez le style des sous-titres du masque</a:t>
            </a:r>
          </a:p>
        </p:txBody>
      </p:sp>
      <p:sp>
        <p:nvSpPr>
          <p:cNvPr id="6" name="Espace réservé du numéro de diapositive 5"/>
          <p:cNvSpPr>
            <a:spLocks noGrp="1"/>
          </p:cNvSpPr>
          <p:nvPr>
            <p:ph type="sldNum" sz="quarter" idx="12"/>
          </p:nvPr>
        </p:nvSpPr>
        <p:spPr/>
        <p:txBody>
          <a:bodyPr/>
          <a:lstStyle/>
          <a:p>
            <a:fld id="{BAA69D7E-08EA-4657-A657-2289EA00C45F}" type="slidenum">
              <a:rPr lang="fr-FR" smtClean="0"/>
              <a:t>‹N°›</a:t>
            </a:fld>
            <a:endParaRPr lang="fr-F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949792"/>
            <a:ext cx="1408179" cy="1753366"/>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56177" y="181005"/>
            <a:ext cx="2876951" cy="593014"/>
          </a:xfrm>
          <a:prstGeom prst="rect">
            <a:avLst/>
          </a:prstGeom>
        </p:spPr>
      </p:pic>
    </p:spTree>
    <p:extLst>
      <p:ext uri="{BB962C8B-B14F-4D97-AF65-F5344CB8AC3E}">
        <p14:creationId xmlns:p14="http://schemas.microsoft.com/office/powerpoint/2010/main" val="2528528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sp>
        <p:nvSpPr>
          <p:cNvPr id="14" name="Rectangle 13"/>
          <p:cNvSpPr/>
          <p:nvPr userDrawn="1"/>
        </p:nvSpPr>
        <p:spPr>
          <a:xfrm>
            <a:off x="0" y="4731990"/>
            <a:ext cx="9144000" cy="41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v</a:t>
            </a:r>
          </a:p>
        </p:txBody>
      </p:sp>
      <p:sp>
        <p:nvSpPr>
          <p:cNvPr id="11" name="Rectangle 10"/>
          <p:cNvSpPr/>
          <p:nvPr userDrawn="1"/>
        </p:nvSpPr>
        <p:spPr>
          <a:xfrm>
            <a:off x="0" y="0"/>
            <a:ext cx="9144000" cy="95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v</a:t>
            </a:r>
          </a:p>
        </p:txBody>
      </p:sp>
      <p:sp>
        <p:nvSpPr>
          <p:cNvPr id="3" name="Sous-titre 2"/>
          <p:cNvSpPr>
            <a:spLocks noGrp="1"/>
          </p:cNvSpPr>
          <p:nvPr>
            <p:ph type="subTitle" idx="1"/>
          </p:nvPr>
        </p:nvSpPr>
        <p:spPr>
          <a:xfrm>
            <a:off x="1371600" y="2914650"/>
            <a:ext cx="6400800" cy="845232"/>
          </a:xfrm>
          <a:solidFill>
            <a:schemeClr val="bg1"/>
          </a:solidFill>
        </p:spPr>
        <p:txBody>
          <a:bodyPr/>
          <a:lstStyle>
            <a:lvl1pPr marL="0" indent="0" algn="ctr">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Modifiez le style des sous-titres du masque</a:t>
            </a:r>
          </a:p>
        </p:txBody>
      </p:sp>
      <p:sp>
        <p:nvSpPr>
          <p:cNvPr id="6" name="Espace réservé du numéro de diapositive 5"/>
          <p:cNvSpPr>
            <a:spLocks noGrp="1"/>
          </p:cNvSpPr>
          <p:nvPr>
            <p:ph type="sldNum" sz="quarter" idx="12"/>
          </p:nvPr>
        </p:nvSpPr>
        <p:spPr/>
        <p:txBody>
          <a:bodyPr/>
          <a:lstStyle/>
          <a:p>
            <a:fld id="{BAA69D7E-08EA-4657-A657-2289EA00C45F}" type="slidenum">
              <a:rPr lang="fr-FR" smtClean="0"/>
              <a:t>‹N°›</a:t>
            </a:fld>
            <a:endParaRPr lang="fr-FR"/>
          </a:p>
        </p:txBody>
      </p:sp>
      <p:sp>
        <p:nvSpPr>
          <p:cNvPr id="2" name="Titre 1"/>
          <p:cNvSpPr>
            <a:spLocks noGrp="1"/>
          </p:cNvSpPr>
          <p:nvPr>
            <p:ph type="ctrTitle"/>
          </p:nvPr>
        </p:nvSpPr>
        <p:spPr>
          <a:xfrm>
            <a:off x="685800" y="1597819"/>
            <a:ext cx="7772400" cy="1102519"/>
          </a:xfrm>
          <a:solidFill>
            <a:schemeClr val="bg1"/>
          </a:solidFill>
        </p:spPr>
        <p:txBody>
          <a:bodyPr/>
          <a:lstStyle>
            <a:lvl1pPr>
              <a:defRPr>
                <a:solidFill>
                  <a:schemeClr val="tx2"/>
                </a:solidFill>
              </a:defRPr>
            </a:lvl1pPr>
          </a:lstStyle>
          <a:p>
            <a:r>
              <a:rPr lang="fr-FR" dirty="0"/>
              <a:t>Modifiez le style du titre</a:t>
            </a:r>
          </a:p>
        </p:txBody>
      </p:sp>
      <p:pic>
        <p:nvPicPr>
          <p:cNvPr id="12" name="Imag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84659"/>
          <a:stretch/>
        </p:blipFill>
        <p:spPr>
          <a:xfrm>
            <a:off x="-36512" y="1"/>
            <a:ext cx="1879104" cy="5534738"/>
          </a:xfrm>
          <a:prstGeom prst="rect">
            <a:avLst/>
          </a:prstGeom>
        </p:spPr>
      </p:pic>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9383" y="169206"/>
            <a:ext cx="2876951" cy="593014"/>
          </a:xfrm>
          <a:prstGeom prst="rect">
            <a:avLst/>
          </a:prstGeom>
        </p:spPr>
      </p:pic>
    </p:spTree>
    <p:extLst>
      <p:ext uri="{BB962C8B-B14F-4D97-AF65-F5344CB8AC3E}">
        <p14:creationId xmlns:p14="http://schemas.microsoft.com/office/powerpoint/2010/main" val="814194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Sommaire</a:t>
            </a:r>
          </a:p>
        </p:txBody>
      </p:sp>
      <p:sp>
        <p:nvSpPr>
          <p:cNvPr id="3" name="Espace réservé du contenu 2"/>
          <p:cNvSpPr>
            <a:spLocks noGrp="1"/>
          </p:cNvSpPr>
          <p:nvPr>
            <p:ph sz="half" idx="1" hasCustomPrompt="1"/>
          </p:nvPr>
        </p:nvSpPr>
        <p:spPr>
          <a:xfrm>
            <a:off x="1835696" y="1200151"/>
            <a:ext cx="6851104" cy="3394472"/>
          </a:xfrm>
          <a:solidFill>
            <a:schemeClr val="bg2"/>
          </a:solidFill>
        </p:spPr>
        <p:txBody>
          <a:bodyPr>
            <a:normAutofit/>
          </a:bodyPr>
          <a:lstStyle>
            <a:lvl1pPr marL="0" marR="0" indent="0" algn="l" defTabSz="685800" rtl="0" eaLnBrk="1" fontAlgn="auto" latinLnBrk="0" hangingPunct="1">
              <a:lnSpc>
                <a:spcPct val="150000"/>
              </a:lnSpc>
              <a:spcBef>
                <a:spcPct val="20000"/>
              </a:spcBef>
              <a:spcAft>
                <a:spcPts val="0"/>
              </a:spcAft>
              <a:buClrTx/>
              <a:buSzTx/>
              <a:buFont typeface="Arial" panose="020B0604020202020204" pitchFamily="34" charset="0"/>
              <a:buNone/>
              <a:tabLst/>
              <a:defRPr sz="2100" baseline="0"/>
            </a:lvl1pPr>
            <a:lvl2pPr>
              <a:defRPr sz="1800"/>
            </a:lvl2pPr>
            <a:lvl3pPr marL="68580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500"/>
            </a:lvl3pPr>
            <a:lvl4pPr>
              <a:defRPr sz="1350"/>
            </a:lvl4pPr>
            <a:lvl5pPr>
              <a:defRPr sz="1350"/>
            </a:lvl5pPr>
            <a:lvl6pPr>
              <a:defRPr sz="1350"/>
            </a:lvl6pPr>
            <a:lvl7pPr>
              <a:defRPr sz="1350"/>
            </a:lvl7pPr>
            <a:lvl8pPr>
              <a:defRPr sz="1350"/>
            </a:lvl8pPr>
            <a:lvl9pPr>
              <a:defRPr sz="1350"/>
            </a:lvl9pPr>
          </a:lstStyle>
          <a:p>
            <a:pPr lvl="0"/>
            <a:r>
              <a:rPr lang="fr-FR" dirty="0"/>
              <a:t>01 / Titre chapitre</a:t>
            </a:r>
          </a:p>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a:t>02 / Titre chapitre</a:t>
            </a:r>
          </a:p>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a:t>03 / Titre chapitre</a:t>
            </a:r>
          </a:p>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a:t>04 / Titre chapitre</a:t>
            </a:r>
          </a:p>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a:t>05 / Titre chapitre</a:t>
            </a:r>
          </a:p>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a:t>06 / Titre chapitre</a:t>
            </a:r>
          </a:p>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a:t>07 / Titre chapitre</a:t>
            </a:r>
          </a:p>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dirty="0"/>
              <a:t>08 / Titre chapitre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10" name="Ima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52362"/>
          <a:stretch/>
        </p:blipFill>
        <p:spPr>
          <a:xfrm>
            <a:off x="-3992686" y="1"/>
            <a:ext cx="5835278" cy="5534738"/>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3092452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Espace réservé du numéro de diapositive 5"/>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80120" cy="1148504"/>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2512420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BAA69D7E-08EA-4657-A657-2289EA00C45F}" type="slidenum">
              <a:rPr lang="fr-FR" smtClean="0"/>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80120" cy="1148504"/>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260619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4677984"/>
            <a:ext cx="1473708" cy="396621"/>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080120" cy="1148504"/>
          </a:xfrm>
          <a:prstGeom prst="rect">
            <a:avLst/>
          </a:prstGeom>
        </p:spPr>
      </p:pic>
    </p:spTree>
    <p:extLst>
      <p:ext uri="{BB962C8B-B14F-4D97-AF65-F5344CB8AC3E}">
        <p14:creationId xmlns:p14="http://schemas.microsoft.com/office/powerpoint/2010/main" val="2025317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0"/>
            <a:ext cx="4038600" cy="34238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80120" cy="1148504"/>
          </a:xfrm>
          <a:prstGeom prst="rect">
            <a:avLst/>
          </a:prstGeom>
        </p:spPr>
      </p:pic>
      <p:sp>
        <p:nvSpPr>
          <p:cNvPr id="10" name="Espace réservé pour une image  2"/>
          <p:cNvSpPr>
            <a:spLocks noGrp="1"/>
          </p:cNvSpPr>
          <p:nvPr>
            <p:ph type="pic" idx="13"/>
          </p:nvPr>
        </p:nvSpPr>
        <p:spPr>
          <a:xfrm>
            <a:off x="4644008" y="1221600"/>
            <a:ext cx="4032448" cy="3402378"/>
          </a:xfrm>
          <a:solidFill>
            <a:schemeClr val="bg1"/>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360049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11/05/2026</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2888137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1"/>
            <a:ext cx="4038600" cy="3394472"/>
          </a:xfrm>
          <a:solidFill>
            <a:schemeClr val="bg2"/>
          </a:solidFill>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200151"/>
            <a:ext cx="4038600" cy="3394472"/>
          </a:xfrm>
          <a:solidFill>
            <a:schemeClr val="bg2"/>
          </a:solidFill>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80120" cy="1148504"/>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179889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BAA69D7E-08EA-4657-A657-2289EA00C45F}" type="slidenum">
              <a:rPr lang="fr-FR" smtClean="0"/>
              <a:t>‹N°›</a:t>
            </a:fld>
            <a:endParaRPr lang="fr-F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80120" cy="1148504"/>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2768592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dirty="0"/>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9" name="Espace réservé du numéro de diapositive 8"/>
          <p:cNvSpPr>
            <a:spLocks noGrp="1"/>
          </p:cNvSpPr>
          <p:nvPr>
            <p:ph type="sldNum" sz="quarter" idx="12"/>
          </p:nvPr>
        </p:nvSpPr>
        <p:spPr/>
        <p:txBody>
          <a:bodyPr/>
          <a:lstStyle/>
          <a:p>
            <a:fld id="{BAA69D7E-08EA-4657-A657-2289EA00C45F}" type="slidenum">
              <a:rPr lang="fr-FR" smtClean="0"/>
              <a:t>‹N°›</a:t>
            </a:fld>
            <a:endParaRPr lang="fr-F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80120" cy="1148504"/>
          </a:xfrm>
          <a:prstGeom prst="rect">
            <a:avLst/>
          </a:prstGeom>
        </p:spPr>
      </p:pic>
      <p:sp>
        <p:nvSpPr>
          <p:cNvPr id="12" name="Espace réservé pour une image  2"/>
          <p:cNvSpPr>
            <a:spLocks noGrp="1"/>
          </p:cNvSpPr>
          <p:nvPr>
            <p:ph type="pic" idx="13"/>
          </p:nvPr>
        </p:nvSpPr>
        <p:spPr>
          <a:xfrm>
            <a:off x="4644008" y="1653648"/>
            <a:ext cx="4032448" cy="3024336"/>
          </a:xfrm>
          <a:solidFill>
            <a:schemeClr val="bg1"/>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2738204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BAA69D7E-08EA-4657-A657-2289EA00C45F}"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80120" cy="1148504"/>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3469643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BAA69D7E-08EA-4657-A657-2289EA00C45F}" type="slidenum">
              <a:rPr lang="fr-FR" smtClean="0"/>
              <a:t>‹N°›</a:t>
            </a:fld>
            <a:endParaRPr lang="fr-F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80120" cy="1148504"/>
          </a:xfrm>
          <a:prstGeom prst="rect">
            <a:avLst/>
          </a:prstGeom>
        </p:spPr>
      </p:pic>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4" y="1118581"/>
            <a:ext cx="4572000" cy="3582162"/>
          </a:xfrm>
          <a:prstGeom prst="rect">
            <a:avLst/>
          </a:prstGeom>
        </p:spPr>
      </p:pic>
      <p:sp>
        <p:nvSpPr>
          <p:cNvPr id="8" name="Espace réservé pour une image  2"/>
          <p:cNvSpPr>
            <a:spLocks noGrp="1"/>
          </p:cNvSpPr>
          <p:nvPr>
            <p:ph type="pic" idx="1"/>
          </p:nvPr>
        </p:nvSpPr>
        <p:spPr>
          <a:xfrm>
            <a:off x="1792288" y="1383618"/>
            <a:ext cx="5486400" cy="3024336"/>
          </a:xfrm>
          <a:solidFill>
            <a:schemeClr val="bg1"/>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660127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AA69D7E-08EA-4657-A657-2289EA00C45F}" type="slidenum">
              <a:rPr lang="fr-FR" smtClean="0"/>
              <a:t>‹N°›</a:t>
            </a:fld>
            <a:endParaRPr lang="fr-F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147697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1500" b="1"/>
            </a:lvl1pPr>
          </a:lstStyle>
          <a:p>
            <a:r>
              <a:rPr lang="fr-FR"/>
              <a:t>Modifiez le style du titre</a:t>
            </a:r>
          </a:p>
        </p:txBody>
      </p:sp>
      <p:sp>
        <p:nvSpPr>
          <p:cNvPr id="3" name="Espace réservé du contenu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62956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600" y="1005576"/>
            <a:ext cx="4572000" cy="3582162"/>
          </a:xfrm>
          <a:prstGeom prst="rect">
            <a:avLst/>
          </a:prstGeom>
        </p:spPr>
      </p:pic>
      <p:sp>
        <p:nvSpPr>
          <p:cNvPr id="2" name="Titre 1"/>
          <p:cNvSpPr>
            <a:spLocks noGrp="1"/>
          </p:cNvSpPr>
          <p:nvPr>
            <p:ph type="title"/>
          </p:nvPr>
        </p:nvSpPr>
        <p:spPr>
          <a:xfrm>
            <a:off x="3131840" y="3381840"/>
            <a:ext cx="5486400" cy="425054"/>
          </a:xfrm>
          <a:solidFill>
            <a:schemeClr val="bg1"/>
          </a:solidFill>
        </p:spPr>
        <p:txBody>
          <a:bodyPr anchor="b"/>
          <a:lstStyle>
            <a:lvl1pPr algn="l">
              <a:defRPr sz="1500" b="1"/>
            </a:lvl1pPr>
          </a:lstStyle>
          <a:p>
            <a:r>
              <a:rPr lang="fr-FR" dirty="0"/>
              <a:t>Modifiez le style du titre</a:t>
            </a:r>
          </a:p>
        </p:txBody>
      </p:sp>
      <p:sp>
        <p:nvSpPr>
          <p:cNvPr id="3" name="Espace réservé pour une image  2"/>
          <p:cNvSpPr>
            <a:spLocks noGrp="1"/>
          </p:cNvSpPr>
          <p:nvPr>
            <p:ph type="pic" idx="1"/>
          </p:nvPr>
        </p:nvSpPr>
        <p:spPr>
          <a:xfrm>
            <a:off x="1792288" y="459582"/>
            <a:ext cx="5486400" cy="2868253"/>
          </a:xfrm>
          <a:solidFill>
            <a:schemeClr val="bg1"/>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3131840" y="3867894"/>
            <a:ext cx="5486400" cy="648072"/>
          </a:xfrm>
          <a:solidFill>
            <a:schemeClr val="bg1"/>
          </a:solidFill>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080120" cy="1148504"/>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1105898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5" name="Rectangle 4"/>
          <p:cNvSpPr/>
          <p:nvPr userDrawn="1"/>
        </p:nvSpPr>
        <p:spPr>
          <a:xfrm>
            <a:off x="971600" y="1005576"/>
            <a:ext cx="4572000" cy="35821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80120" cy="1148504"/>
          </a:xfrm>
          <a:prstGeom prst="rect">
            <a:avLst/>
          </a:prstGeom>
        </p:spPr>
      </p:pic>
      <p:sp>
        <p:nvSpPr>
          <p:cNvPr id="10" name="Titre 1"/>
          <p:cNvSpPr>
            <a:spLocks noGrp="1"/>
          </p:cNvSpPr>
          <p:nvPr>
            <p:ph type="title"/>
          </p:nvPr>
        </p:nvSpPr>
        <p:spPr>
          <a:xfrm>
            <a:off x="3131840" y="3381840"/>
            <a:ext cx="5486400" cy="425054"/>
          </a:xfrm>
          <a:solidFill>
            <a:schemeClr val="bg1"/>
          </a:solidFill>
        </p:spPr>
        <p:txBody>
          <a:bodyPr anchor="b"/>
          <a:lstStyle>
            <a:lvl1pPr algn="l">
              <a:defRPr sz="1500" b="1"/>
            </a:lvl1pPr>
          </a:lstStyle>
          <a:p>
            <a:r>
              <a:rPr lang="fr-FR" dirty="0"/>
              <a:t>Modifiez le style du titre</a:t>
            </a:r>
          </a:p>
        </p:txBody>
      </p:sp>
      <p:sp>
        <p:nvSpPr>
          <p:cNvPr id="12" name="Espace réservé pour une image  2"/>
          <p:cNvSpPr>
            <a:spLocks noGrp="1"/>
          </p:cNvSpPr>
          <p:nvPr>
            <p:ph type="pic" idx="1"/>
          </p:nvPr>
        </p:nvSpPr>
        <p:spPr>
          <a:xfrm>
            <a:off x="1792288" y="459582"/>
            <a:ext cx="5486400" cy="2868253"/>
          </a:xfrm>
          <a:solidFill>
            <a:schemeClr val="bg1"/>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13" name="Espace réservé du texte 3"/>
          <p:cNvSpPr>
            <a:spLocks noGrp="1"/>
          </p:cNvSpPr>
          <p:nvPr>
            <p:ph type="body" sz="half" idx="2"/>
          </p:nvPr>
        </p:nvSpPr>
        <p:spPr>
          <a:xfrm>
            <a:off x="3131840" y="3867894"/>
            <a:ext cx="5486400" cy="648072"/>
          </a:xfrm>
          <a:solidFill>
            <a:schemeClr val="bg1"/>
          </a:solidFill>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2096469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5" name="Rectangle 4"/>
          <p:cNvSpPr/>
          <p:nvPr userDrawn="1"/>
        </p:nvSpPr>
        <p:spPr>
          <a:xfrm>
            <a:off x="971600" y="1005576"/>
            <a:ext cx="4572000" cy="3582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80120" cy="1148504"/>
          </a:xfrm>
          <a:prstGeom prst="rect">
            <a:avLst/>
          </a:prstGeom>
        </p:spPr>
      </p:pic>
      <p:sp>
        <p:nvSpPr>
          <p:cNvPr id="10" name="Titre 1"/>
          <p:cNvSpPr>
            <a:spLocks noGrp="1"/>
          </p:cNvSpPr>
          <p:nvPr>
            <p:ph type="title"/>
          </p:nvPr>
        </p:nvSpPr>
        <p:spPr>
          <a:xfrm>
            <a:off x="3131840" y="3381840"/>
            <a:ext cx="5486400" cy="425054"/>
          </a:xfrm>
          <a:solidFill>
            <a:schemeClr val="bg1"/>
          </a:solidFill>
        </p:spPr>
        <p:txBody>
          <a:bodyPr anchor="b"/>
          <a:lstStyle>
            <a:lvl1pPr algn="l">
              <a:defRPr sz="1500" b="1"/>
            </a:lvl1pPr>
          </a:lstStyle>
          <a:p>
            <a:r>
              <a:rPr lang="fr-FR" dirty="0"/>
              <a:t>Modifiez le style du titre</a:t>
            </a:r>
          </a:p>
        </p:txBody>
      </p:sp>
      <p:sp>
        <p:nvSpPr>
          <p:cNvPr id="11" name="Espace réservé pour une image  2"/>
          <p:cNvSpPr>
            <a:spLocks noGrp="1"/>
          </p:cNvSpPr>
          <p:nvPr>
            <p:ph type="pic" idx="1"/>
          </p:nvPr>
        </p:nvSpPr>
        <p:spPr>
          <a:xfrm>
            <a:off x="1792288" y="459582"/>
            <a:ext cx="5486400" cy="2868253"/>
          </a:xfrm>
          <a:solidFill>
            <a:schemeClr val="bg1"/>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12" name="Espace réservé du texte 3"/>
          <p:cNvSpPr>
            <a:spLocks noGrp="1"/>
          </p:cNvSpPr>
          <p:nvPr>
            <p:ph type="body" sz="half" idx="2"/>
          </p:nvPr>
        </p:nvSpPr>
        <p:spPr>
          <a:xfrm>
            <a:off x="3131840" y="3867894"/>
            <a:ext cx="5486400" cy="648072"/>
          </a:xfrm>
          <a:solidFill>
            <a:schemeClr val="bg1"/>
          </a:solidFill>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36357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11/05/2026</a:t>
            </a:fld>
            <a:endParaRPr lang="fr-FR" cap="all" dirty="0"/>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691346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600" y="1005576"/>
            <a:ext cx="4572000" cy="3582162"/>
          </a:xfrm>
          <a:prstGeom prst="rect">
            <a:avLst/>
          </a:prstGeom>
        </p:spPr>
      </p:pic>
      <p:sp>
        <p:nvSpPr>
          <p:cNvPr id="3" name="Espace réservé pour une image  2"/>
          <p:cNvSpPr>
            <a:spLocks noGrp="1"/>
          </p:cNvSpPr>
          <p:nvPr>
            <p:ph type="pic" idx="1"/>
          </p:nvPr>
        </p:nvSpPr>
        <p:spPr>
          <a:xfrm>
            <a:off x="971600" y="459582"/>
            <a:ext cx="7632848" cy="2112169"/>
          </a:xfrm>
          <a:solidFill>
            <a:schemeClr val="bg1"/>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2339752" y="3219822"/>
            <a:ext cx="6264696" cy="1188132"/>
          </a:xfrm>
          <a:solidFill>
            <a:schemeClr val="bg1"/>
          </a:solidFill>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dirty="0"/>
              <a:t>Modifiez les styles du texte du masque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080120" cy="1148504"/>
          </a:xfrm>
          <a:prstGeom prst="rect">
            <a:avLst/>
          </a:prstGeom>
        </p:spPr>
      </p:pic>
      <p:sp>
        <p:nvSpPr>
          <p:cNvPr id="10" name="Titre 1"/>
          <p:cNvSpPr>
            <a:spLocks noGrp="1"/>
          </p:cNvSpPr>
          <p:nvPr>
            <p:ph type="title"/>
          </p:nvPr>
        </p:nvSpPr>
        <p:spPr>
          <a:xfrm>
            <a:off x="2325960" y="2686756"/>
            <a:ext cx="6278488" cy="425054"/>
          </a:xfrm>
          <a:solidFill>
            <a:schemeClr val="bg1"/>
          </a:solidFill>
        </p:spPr>
        <p:txBody>
          <a:bodyPr anchor="b"/>
          <a:lstStyle>
            <a:lvl1pPr algn="l">
              <a:defRPr sz="1500" b="1"/>
            </a:lvl1pPr>
          </a:lstStyle>
          <a:p>
            <a:r>
              <a:rPr lang="fr-FR" dirty="0"/>
              <a:t>Modifiez le style du titre</a:t>
            </a:r>
          </a:p>
        </p:txBody>
      </p:sp>
      <p:pic>
        <p:nvPicPr>
          <p:cNvPr id="12" name="Imag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3594642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Image avec légende">
    <p:spTree>
      <p:nvGrpSpPr>
        <p:cNvPr id="1" name=""/>
        <p:cNvGrpSpPr/>
        <p:nvPr/>
      </p:nvGrpSpPr>
      <p:grpSpPr>
        <a:xfrm>
          <a:off x="0" y="0"/>
          <a:ext cx="0" cy="0"/>
          <a:chOff x="0" y="0"/>
          <a:chExt cx="0" cy="0"/>
        </a:xfrm>
      </p:grpSpPr>
      <p:sp>
        <p:nvSpPr>
          <p:cNvPr id="2" name="Rectangle 1"/>
          <p:cNvSpPr/>
          <p:nvPr userDrawn="1"/>
        </p:nvSpPr>
        <p:spPr>
          <a:xfrm>
            <a:off x="971600" y="2571750"/>
            <a:ext cx="4572000" cy="20159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Espace réservé pour une image  2"/>
          <p:cNvSpPr>
            <a:spLocks noGrp="1"/>
          </p:cNvSpPr>
          <p:nvPr>
            <p:ph type="pic" idx="1"/>
          </p:nvPr>
        </p:nvSpPr>
        <p:spPr>
          <a:xfrm>
            <a:off x="971600" y="459582"/>
            <a:ext cx="7632848" cy="2112169"/>
          </a:xfrm>
          <a:solidFill>
            <a:schemeClr val="bg1"/>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2339752" y="3219822"/>
            <a:ext cx="6264696" cy="1188132"/>
          </a:xfrm>
          <a:solidFill>
            <a:schemeClr val="bg1"/>
          </a:solidFill>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dirty="0"/>
              <a:t>Modifiez les styles du texte du masque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80120" cy="1148504"/>
          </a:xfrm>
          <a:prstGeom prst="rect">
            <a:avLst/>
          </a:prstGeom>
        </p:spPr>
      </p:pic>
      <p:sp>
        <p:nvSpPr>
          <p:cNvPr id="10" name="Titre 1"/>
          <p:cNvSpPr>
            <a:spLocks noGrp="1"/>
          </p:cNvSpPr>
          <p:nvPr>
            <p:ph type="title"/>
          </p:nvPr>
        </p:nvSpPr>
        <p:spPr>
          <a:xfrm>
            <a:off x="2325960" y="2686756"/>
            <a:ext cx="6278488" cy="425054"/>
          </a:xfrm>
          <a:solidFill>
            <a:schemeClr val="bg1"/>
          </a:solidFill>
        </p:spPr>
        <p:txBody>
          <a:bodyPr anchor="b"/>
          <a:lstStyle>
            <a:lvl1pPr algn="l">
              <a:defRPr sz="1500" b="1"/>
            </a:lvl1pPr>
          </a:lstStyle>
          <a:p>
            <a:r>
              <a:rPr lang="fr-FR" dirty="0"/>
              <a:t>Modifiez le style du titre</a:t>
            </a: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3550191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Image avec légende">
    <p:spTree>
      <p:nvGrpSpPr>
        <p:cNvPr id="1" name=""/>
        <p:cNvGrpSpPr/>
        <p:nvPr/>
      </p:nvGrpSpPr>
      <p:grpSpPr>
        <a:xfrm>
          <a:off x="0" y="0"/>
          <a:ext cx="0" cy="0"/>
          <a:chOff x="0" y="0"/>
          <a:chExt cx="0" cy="0"/>
        </a:xfrm>
      </p:grpSpPr>
      <p:sp>
        <p:nvSpPr>
          <p:cNvPr id="2" name="Rectangle 1"/>
          <p:cNvSpPr/>
          <p:nvPr userDrawn="1"/>
        </p:nvSpPr>
        <p:spPr>
          <a:xfrm>
            <a:off x="971600" y="2571750"/>
            <a:ext cx="4572000" cy="20159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 name="Espace réservé pour une image  2"/>
          <p:cNvSpPr>
            <a:spLocks noGrp="1"/>
          </p:cNvSpPr>
          <p:nvPr>
            <p:ph type="pic" idx="1"/>
          </p:nvPr>
        </p:nvSpPr>
        <p:spPr>
          <a:xfrm>
            <a:off x="971600" y="459582"/>
            <a:ext cx="7632848" cy="2112169"/>
          </a:xfrm>
          <a:solidFill>
            <a:schemeClr val="bg1"/>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2339752" y="3219822"/>
            <a:ext cx="6264696" cy="1188132"/>
          </a:xfrm>
          <a:solidFill>
            <a:schemeClr val="bg1"/>
          </a:solidFill>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dirty="0"/>
              <a:t>Modifiez les styles du texte du masque</a:t>
            </a:r>
          </a:p>
        </p:txBody>
      </p:sp>
      <p:sp>
        <p:nvSpPr>
          <p:cNvPr id="7" name="Espace réservé du numéro de diapositive 6"/>
          <p:cNvSpPr>
            <a:spLocks noGrp="1"/>
          </p:cNvSpPr>
          <p:nvPr>
            <p:ph type="sldNum" sz="quarter" idx="12"/>
          </p:nvPr>
        </p:nvSpPr>
        <p:spPr/>
        <p:txBody>
          <a:bodyPr/>
          <a:lstStyle/>
          <a:p>
            <a:fld id="{BAA69D7E-08EA-4657-A657-2289EA00C45F}" type="slidenum">
              <a:rPr lang="fr-FR" smtClean="0"/>
              <a:t>‹N°›</a:t>
            </a:fld>
            <a:endParaRPr lang="fr-F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080120" cy="1148504"/>
          </a:xfrm>
          <a:prstGeom prst="rect">
            <a:avLst/>
          </a:prstGeom>
        </p:spPr>
      </p:pic>
      <p:sp>
        <p:nvSpPr>
          <p:cNvPr id="10" name="Titre 1"/>
          <p:cNvSpPr>
            <a:spLocks noGrp="1"/>
          </p:cNvSpPr>
          <p:nvPr>
            <p:ph type="title"/>
          </p:nvPr>
        </p:nvSpPr>
        <p:spPr>
          <a:xfrm>
            <a:off x="2325960" y="2686756"/>
            <a:ext cx="6278488" cy="425054"/>
          </a:xfrm>
          <a:solidFill>
            <a:schemeClr val="bg1"/>
          </a:solidFill>
        </p:spPr>
        <p:txBody>
          <a:bodyPr anchor="b"/>
          <a:lstStyle>
            <a:lvl1pPr algn="l">
              <a:defRPr sz="1500" b="1"/>
            </a:lvl1pPr>
          </a:lstStyle>
          <a:p>
            <a:r>
              <a:rPr lang="fr-FR" dirty="0"/>
              <a:t>Modifiez le style du titre</a:t>
            </a: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1" y="4755583"/>
            <a:ext cx="1375981" cy="283625"/>
          </a:xfrm>
          <a:prstGeom prst="rect">
            <a:avLst/>
          </a:prstGeom>
        </p:spPr>
      </p:pic>
    </p:spTree>
    <p:extLst>
      <p:ext uri="{BB962C8B-B14F-4D97-AF65-F5344CB8AC3E}">
        <p14:creationId xmlns:p14="http://schemas.microsoft.com/office/powerpoint/2010/main" val="3025778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7" name="Rectangle 6"/>
          <p:cNvSpPr/>
          <p:nvPr userDrawn="1"/>
        </p:nvSpPr>
        <p:spPr>
          <a:xfrm>
            <a:off x="0" y="951570"/>
            <a:ext cx="9144000" cy="37804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hasCustomPrompt="1"/>
          </p:nvPr>
        </p:nvSpPr>
        <p:spPr>
          <a:xfrm>
            <a:off x="3347864" y="3921900"/>
            <a:ext cx="5472608" cy="807442"/>
          </a:xfrm>
        </p:spPr>
        <p:txBody>
          <a:bodyPr>
            <a:normAutofit/>
          </a:bodyPr>
          <a:lstStyle>
            <a:lvl1pPr algn="r">
              <a:defRPr sz="2400">
                <a:solidFill>
                  <a:schemeClr val="bg1"/>
                </a:solidFill>
              </a:defRPr>
            </a:lvl1pPr>
          </a:lstStyle>
          <a:p>
            <a:r>
              <a:rPr lang="fr-FR" dirty="0"/>
              <a:t>Une mission : votre santé.</a:t>
            </a:r>
          </a:p>
        </p:txBody>
      </p:sp>
      <p:sp>
        <p:nvSpPr>
          <p:cNvPr id="6" name="Espace réservé du numéro de diapositive 5"/>
          <p:cNvSpPr>
            <a:spLocks noGrp="1"/>
          </p:cNvSpPr>
          <p:nvPr>
            <p:ph type="sldNum" sz="quarter" idx="12"/>
          </p:nvPr>
        </p:nvSpPr>
        <p:spPr>
          <a:xfrm>
            <a:off x="394060" y="4767263"/>
            <a:ext cx="577540" cy="273844"/>
          </a:xfrm>
        </p:spPr>
        <p:txBody>
          <a:bodyPr/>
          <a:lstStyle/>
          <a:p>
            <a:fld id="{BAA69D7E-08EA-4657-A657-2289EA00C45F}" type="slidenum">
              <a:rPr lang="fr-FR" smtClean="0"/>
              <a:t>‹N°›</a:t>
            </a:fld>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7050" y="152173"/>
            <a:ext cx="2876951" cy="593014"/>
          </a:xfrm>
          <a:prstGeom prst="rect">
            <a:avLst/>
          </a:prstGeom>
        </p:spPr>
      </p:pic>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9925" r="51575"/>
          <a:stretch/>
        </p:blipFill>
        <p:spPr>
          <a:xfrm>
            <a:off x="-36512" y="597716"/>
            <a:ext cx="1691680" cy="4131626"/>
          </a:xfrm>
          <a:prstGeom prst="rect">
            <a:avLst/>
          </a:prstGeom>
        </p:spPr>
      </p:pic>
    </p:spTree>
    <p:extLst>
      <p:ext uri="{BB962C8B-B14F-4D97-AF65-F5344CB8AC3E}">
        <p14:creationId xmlns:p14="http://schemas.microsoft.com/office/powerpoint/2010/main" val="2289970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11/05/2026</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11/05/2026</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52000" y="252000"/>
            <a:ext cx="1440000" cy="1440000"/>
          </a:xfrm>
          <a:prstGeom prst="rect">
            <a:avLst/>
          </a:prstGeom>
        </p:spPr>
      </p:pic>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11/05/2026</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4067944" y="195486"/>
            <a:ext cx="4680769"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57383" y="345525"/>
            <a:ext cx="2010560" cy="1158627"/>
          </a:xfrm>
          <a:prstGeom prst="rect">
            <a:avLst/>
          </a:prstGeom>
        </p:spPr>
      </p:pic>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11/05/2026</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11/05/2026</a:t>
            </a:fld>
            <a:endParaRPr lang="fr-FR" dirty="0"/>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4" y="535712"/>
            <a:ext cx="2195815" cy="1265385"/>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212740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7" name="Rectangle 6"/>
          <p:cNvSpPr/>
          <p:nvPr userDrawn="1"/>
        </p:nvSpPr>
        <p:spPr>
          <a:xfrm>
            <a:off x="0" y="951570"/>
            <a:ext cx="9144000" cy="37804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hasCustomPrompt="1"/>
          </p:nvPr>
        </p:nvSpPr>
        <p:spPr>
          <a:xfrm>
            <a:off x="685800" y="1597819"/>
            <a:ext cx="7772400" cy="1102519"/>
          </a:xfrm>
        </p:spPr>
        <p:txBody>
          <a:bodyPr/>
          <a:lstStyle>
            <a:lvl1pPr>
              <a:defRPr>
                <a:solidFill>
                  <a:schemeClr val="bg1"/>
                </a:solidFill>
              </a:defRPr>
            </a:lvl1pPr>
          </a:lstStyle>
          <a:p>
            <a:r>
              <a:rPr lang="fr-FR" dirty="0"/>
              <a:t>Titre de la slide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Modifiez le style des sous-titres du masque</a:t>
            </a:r>
          </a:p>
        </p:txBody>
      </p:sp>
      <p:sp>
        <p:nvSpPr>
          <p:cNvPr id="6" name="Espace réservé du numéro de diapositive 5"/>
          <p:cNvSpPr>
            <a:spLocks noGrp="1"/>
          </p:cNvSpPr>
          <p:nvPr>
            <p:ph type="sldNum" sz="quarter" idx="12"/>
          </p:nvPr>
        </p:nvSpPr>
        <p:spPr>
          <a:xfrm>
            <a:off x="394060" y="4767263"/>
            <a:ext cx="577540" cy="273844"/>
          </a:xfrm>
        </p:spPr>
        <p:txBody>
          <a:bodyPr/>
          <a:lstStyle/>
          <a:p>
            <a:fld id="{BAA69D7E-08EA-4657-A657-2289EA00C45F}" type="slidenum">
              <a:rPr lang="fr-FR" smtClean="0"/>
              <a:t>‹N°›</a:t>
            </a:fld>
            <a:endParaRPr lang="fr-F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7050" y="152173"/>
            <a:ext cx="2876951" cy="593014"/>
          </a:xfrm>
          <a:prstGeom prst="rect">
            <a:avLst/>
          </a:prstGeom>
        </p:spPr>
      </p:pic>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29925" r="51575"/>
          <a:stretch/>
        </p:blipFill>
        <p:spPr>
          <a:xfrm>
            <a:off x="-36512" y="597716"/>
            <a:ext cx="1691680" cy="4131626"/>
          </a:xfrm>
          <a:prstGeom prst="rect">
            <a:avLst/>
          </a:prstGeom>
        </p:spPr>
      </p:pic>
    </p:spTree>
    <p:extLst>
      <p:ext uri="{BB962C8B-B14F-4D97-AF65-F5344CB8AC3E}">
        <p14:creationId xmlns:p14="http://schemas.microsoft.com/office/powerpoint/2010/main" val="51352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11/05/2026</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gray">
          <a:xfrm>
            <a:off x="1172876" y="185142"/>
            <a:ext cx="606857" cy="349714"/>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3" r:id="rId9"/>
    <p:sldLayoutId id="2147483847" r:id="rId10"/>
    <p:sldLayoutId id="2147483848" r:id="rId11"/>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467544" y="4767263"/>
            <a:ext cx="514400" cy="273844"/>
          </a:xfrm>
          <a:prstGeom prst="rect">
            <a:avLst/>
          </a:prstGeom>
        </p:spPr>
        <p:txBody>
          <a:bodyPr vert="horz" lIns="91440" tIns="45720" rIns="91440" bIns="45720" rtlCol="0" anchor="ctr"/>
          <a:lstStyle>
            <a:lvl1pPr algn="r">
              <a:defRPr sz="900">
                <a:solidFill>
                  <a:schemeClr val="tx2"/>
                </a:solidFill>
              </a:defRPr>
            </a:lvl1pPr>
          </a:lstStyle>
          <a:p>
            <a:fld id="{BAA69D7E-08EA-4657-A657-2289EA00C45F}" type="slidenum">
              <a:rPr lang="fr-FR" smtClean="0"/>
              <a:pPr/>
              <a:t>‹N°›</a:t>
            </a:fld>
            <a:endParaRPr lang="fr-FR" dirty="0"/>
          </a:p>
        </p:txBody>
      </p:sp>
    </p:spTree>
    <p:extLst>
      <p:ext uri="{BB962C8B-B14F-4D97-AF65-F5344CB8AC3E}">
        <p14:creationId xmlns:p14="http://schemas.microsoft.com/office/powerpoint/2010/main" val="346537946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Lst>
  <p:txStyles>
    <p:titleStyle>
      <a:lvl1pPr algn="ctr" defTabSz="685800" rtl="0" eaLnBrk="1" latinLnBrk="0" hangingPunct="1">
        <a:spcBef>
          <a:spcPct val="0"/>
        </a:spcBef>
        <a:buNone/>
        <a:defRPr sz="3300" kern="1200">
          <a:solidFill>
            <a:schemeClr val="tx2"/>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1.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4.xml"/><Relationship Id="rId16" Type="http://schemas.openxmlformats.org/officeDocument/2006/relationships/diagramColors" Target="../diagrams/colors5.xml"/><Relationship Id="rId1" Type="http://schemas.openxmlformats.org/officeDocument/2006/relationships/slideLayout" Target="../slideLayouts/slideLayout2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3.xml"/><Relationship Id="rId6" Type="http://schemas.openxmlformats.org/officeDocument/2006/relationships/image" Target="../media/image15.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1707654"/>
            <a:ext cx="7056784" cy="1102519"/>
          </a:xfrm>
        </p:spPr>
        <p:txBody>
          <a:bodyPr>
            <a:normAutofit fontScale="90000"/>
          </a:bodyPr>
          <a:lstStyle/>
          <a:p>
            <a:pPr algn="ctr"/>
            <a:br>
              <a:rPr lang="fr-FR" sz="3300" dirty="0"/>
            </a:br>
            <a:br>
              <a:rPr lang="fr-FR" sz="3300" dirty="0"/>
            </a:br>
            <a:br>
              <a:rPr lang="fr-FR" sz="3300" dirty="0"/>
            </a:br>
            <a:br>
              <a:rPr lang="fr-FR" sz="3300" dirty="0"/>
            </a:br>
            <a:br>
              <a:rPr lang="fr-FR" sz="3300" dirty="0"/>
            </a:br>
            <a:r>
              <a:rPr lang="fr-FR" sz="3300" dirty="0"/>
              <a:t>COPIL Régional PCO </a:t>
            </a:r>
            <a:br>
              <a:rPr lang="fr-FR" sz="3300" b="0" dirty="0"/>
            </a:br>
            <a:r>
              <a:rPr lang="fr-FR" sz="3300" b="0" dirty="0"/>
              <a:t>7 mai 2026</a:t>
            </a:r>
            <a:br>
              <a:rPr lang="fr-FR" sz="3300" b="0" dirty="0"/>
            </a:br>
            <a:br>
              <a:rPr lang="fr-FR" sz="3300" b="0" dirty="0"/>
            </a:br>
            <a:r>
              <a:rPr lang="fr-FR" sz="3100" dirty="0"/>
              <a:t>Louise Charles-Kieffer</a:t>
            </a:r>
            <a:br>
              <a:rPr lang="fr-FR" sz="3300" b="0" dirty="0"/>
            </a:br>
            <a:r>
              <a:rPr lang="fr-FR" sz="2200" b="0" dirty="0"/>
              <a:t>Responsable de la Mission SACO</a:t>
            </a:r>
            <a:br>
              <a:rPr lang="fr-FR" sz="2200" b="0" dirty="0"/>
            </a:br>
            <a:r>
              <a:rPr lang="fr-FR" sz="2200" b="0" dirty="0"/>
              <a:t>Direction des soins de proximité ARS Paca</a:t>
            </a:r>
            <a:br>
              <a:rPr lang="fr-FR" sz="2200" dirty="0"/>
            </a:br>
            <a:br>
              <a:rPr lang="fr-FR" sz="2200" dirty="0"/>
            </a:br>
            <a:br>
              <a:rPr lang="fr-FR" sz="2400" dirty="0"/>
            </a:br>
            <a:br>
              <a:rPr lang="fr-FR" sz="1650" dirty="0"/>
            </a:br>
            <a:br>
              <a:rPr lang="fr-FR" sz="1650" dirty="0"/>
            </a:br>
            <a:endParaRPr lang="fr-FR" sz="1650" dirty="0"/>
          </a:p>
        </p:txBody>
      </p:sp>
      <p:sp>
        <p:nvSpPr>
          <p:cNvPr id="3" name="Espace réservé du pied de page 7">
            <a:extLst>
              <a:ext uri="{FF2B5EF4-FFF2-40B4-BE49-F238E27FC236}">
                <a16:creationId xmlns:a16="http://schemas.microsoft.com/office/drawing/2014/main" id="{C8706A62-D468-64F6-A819-11C135168932}"/>
              </a:ext>
            </a:extLst>
          </p:cNvPr>
          <p:cNvSpPr txBox="1">
            <a:spLocks/>
          </p:cNvSpPr>
          <p:nvPr/>
        </p:nvSpPr>
        <p:spPr>
          <a:xfrm>
            <a:off x="720000" y="4371949"/>
            <a:ext cx="3240000" cy="447947"/>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dirty="0">
              <a:solidFill>
                <a:schemeClr val="bg1"/>
              </a:solidFill>
            </a:endParaRPr>
          </a:p>
        </p:txBody>
      </p:sp>
    </p:spTree>
    <p:extLst>
      <p:ext uri="{BB962C8B-B14F-4D97-AF65-F5344CB8AC3E}">
        <p14:creationId xmlns:p14="http://schemas.microsoft.com/office/powerpoint/2010/main" val="2543338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7BD80776-EA06-EFE5-2732-A48A87D49A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69D7E-08EA-4657-A657-2289EA00C45F}"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750" b="1" i="0" u="none" strike="noStrike" kern="1200" cap="none" spc="0" normalizeH="0" baseline="0" noProof="0">
              <a:ln>
                <a:noFill/>
              </a:ln>
              <a:solidFill>
                <a:srgbClr val="000000"/>
              </a:solidFill>
              <a:effectLst/>
              <a:uLnTx/>
              <a:uFillTx/>
              <a:latin typeface="Arial"/>
              <a:ea typeface="+mn-ea"/>
              <a:cs typeface="+mn-cs"/>
            </a:endParaRPr>
          </a:p>
        </p:txBody>
      </p:sp>
      <p:pic>
        <p:nvPicPr>
          <p:cNvPr id="5" name="Image 4">
            <a:extLst>
              <a:ext uri="{FF2B5EF4-FFF2-40B4-BE49-F238E27FC236}">
                <a16:creationId xmlns:a16="http://schemas.microsoft.com/office/drawing/2014/main" id="{9ADD15B7-FE39-6CD4-EC43-06A979D2350A}"/>
              </a:ext>
            </a:extLst>
          </p:cNvPr>
          <p:cNvPicPr>
            <a:picLocks noChangeAspect="1"/>
          </p:cNvPicPr>
          <p:nvPr/>
        </p:nvPicPr>
        <p:blipFill>
          <a:blip r:embed="rId3"/>
          <a:stretch>
            <a:fillRect/>
          </a:stretch>
        </p:blipFill>
        <p:spPr>
          <a:xfrm>
            <a:off x="994191" y="0"/>
            <a:ext cx="7155617" cy="5143500"/>
          </a:xfrm>
          <a:prstGeom prst="rect">
            <a:avLst/>
          </a:prstGeom>
        </p:spPr>
      </p:pic>
      <p:sp>
        <p:nvSpPr>
          <p:cNvPr id="2" name="ZoneTexte 1">
            <a:extLst>
              <a:ext uri="{FF2B5EF4-FFF2-40B4-BE49-F238E27FC236}">
                <a16:creationId xmlns:a16="http://schemas.microsoft.com/office/drawing/2014/main" id="{0D20BF8E-E8AD-1AD7-22D2-9F58504C53EE}"/>
              </a:ext>
            </a:extLst>
          </p:cNvPr>
          <p:cNvSpPr txBox="1"/>
          <p:nvPr/>
        </p:nvSpPr>
        <p:spPr>
          <a:xfrm>
            <a:off x="5238224" y="195486"/>
            <a:ext cx="2160489" cy="954107"/>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2060"/>
                </a:solidFill>
                <a:effectLst/>
                <a:uLnTx/>
                <a:uFillTx/>
                <a:latin typeface="Arial"/>
                <a:ea typeface="+mn-ea"/>
                <a:cs typeface="+mn-cs"/>
              </a:rPr>
              <a:t>Des enjeux partagés et des propositions communes dans les 3 départements </a:t>
            </a:r>
          </a:p>
        </p:txBody>
      </p:sp>
    </p:spTree>
    <p:extLst>
      <p:ext uri="{BB962C8B-B14F-4D97-AF65-F5344CB8AC3E}">
        <p14:creationId xmlns:p14="http://schemas.microsoft.com/office/powerpoint/2010/main" val="225136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06E81-8177-2CC2-E280-4701E72CE138}"/>
              </a:ext>
            </a:extLst>
          </p:cNvPr>
          <p:cNvSpPr>
            <a:spLocks noGrp="1"/>
          </p:cNvSpPr>
          <p:nvPr>
            <p:ph type="title"/>
          </p:nvPr>
        </p:nvSpPr>
        <p:spPr>
          <a:xfrm>
            <a:off x="1691680" y="123478"/>
            <a:ext cx="7345065" cy="539991"/>
          </a:xfrm>
        </p:spPr>
        <p:txBody>
          <a:bodyPr>
            <a:normAutofit fontScale="90000"/>
          </a:bodyPr>
          <a:lstStyle/>
          <a:p>
            <a:r>
              <a:rPr lang="fr-FR" dirty="0">
                <a:solidFill>
                  <a:schemeClr val="tx2"/>
                </a:solidFill>
              </a:rPr>
              <a:t>Les propositions des 3 journées départementales</a:t>
            </a:r>
          </a:p>
        </p:txBody>
      </p:sp>
      <p:graphicFrame>
        <p:nvGraphicFramePr>
          <p:cNvPr id="8" name="Espace réservé du contenu 7">
            <a:extLst>
              <a:ext uri="{FF2B5EF4-FFF2-40B4-BE49-F238E27FC236}">
                <a16:creationId xmlns:a16="http://schemas.microsoft.com/office/drawing/2014/main" id="{8DCDCF7C-B8F6-C9D8-EA7F-13C684CA4E9C}"/>
              </a:ext>
            </a:extLst>
          </p:cNvPr>
          <p:cNvGraphicFramePr>
            <a:graphicFrameLocks noGrp="1"/>
          </p:cNvGraphicFramePr>
          <p:nvPr>
            <p:ph sz="half" idx="2"/>
            <p:extLst>
              <p:ext uri="{D42A27DB-BD31-4B8C-83A1-F6EECF244321}">
                <p14:modId xmlns:p14="http://schemas.microsoft.com/office/powerpoint/2010/main" val="2563923214"/>
              </p:ext>
            </p:extLst>
          </p:nvPr>
        </p:nvGraphicFramePr>
        <p:xfrm>
          <a:off x="107254" y="663469"/>
          <a:ext cx="4464745" cy="4371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Espace réservé du contenu 8">
            <a:extLst>
              <a:ext uri="{FF2B5EF4-FFF2-40B4-BE49-F238E27FC236}">
                <a16:creationId xmlns:a16="http://schemas.microsoft.com/office/drawing/2014/main" id="{A23C537C-6268-E4F4-313B-F3DAF37E56C7}"/>
              </a:ext>
            </a:extLst>
          </p:cNvPr>
          <p:cNvGraphicFramePr>
            <a:graphicFrameLocks noGrp="1"/>
          </p:cNvGraphicFramePr>
          <p:nvPr>
            <p:ph sz="quarter" idx="4"/>
            <p:extLst>
              <p:ext uri="{D42A27DB-BD31-4B8C-83A1-F6EECF244321}">
                <p14:modId xmlns:p14="http://schemas.microsoft.com/office/powerpoint/2010/main" val="312197662"/>
              </p:ext>
            </p:extLst>
          </p:nvPr>
        </p:nvGraphicFramePr>
        <p:xfrm>
          <a:off x="4645025" y="771550"/>
          <a:ext cx="4319463" cy="43719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Espace réservé du numéro de diapositive 6">
            <a:extLst>
              <a:ext uri="{FF2B5EF4-FFF2-40B4-BE49-F238E27FC236}">
                <a16:creationId xmlns:a16="http://schemas.microsoft.com/office/drawing/2014/main" id="{AB834EC1-68A4-A143-A05E-F638F8E47BB0}"/>
              </a:ext>
            </a:extLst>
          </p:cNvPr>
          <p:cNvSpPr>
            <a:spLocks noGrp="1"/>
          </p:cNvSpPr>
          <p:nvPr>
            <p:ph type="sldNum" sz="quarter" idx="12"/>
          </p:nvPr>
        </p:nvSpPr>
        <p:spPr/>
        <p:txBody>
          <a:bodyPr/>
          <a:lstStyle/>
          <a:p>
            <a:fld id="{BAA69D7E-08EA-4657-A657-2289EA00C45F}" type="slidenum">
              <a:rPr lang="fr-FR" smtClean="0"/>
              <a:t>11</a:t>
            </a:fld>
            <a:endParaRPr lang="fr-FR"/>
          </a:p>
        </p:txBody>
      </p:sp>
      <p:sp>
        <p:nvSpPr>
          <p:cNvPr id="10" name="Rectangle : coins arrondis 9">
            <a:extLst>
              <a:ext uri="{FF2B5EF4-FFF2-40B4-BE49-F238E27FC236}">
                <a16:creationId xmlns:a16="http://schemas.microsoft.com/office/drawing/2014/main" id="{E9AE4F45-AB3A-630C-8504-6FDEA33AC44E}"/>
              </a:ext>
            </a:extLst>
          </p:cNvPr>
          <p:cNvSpPr/>
          <p:nvPr/>
        </p:nvSpPr>
        <p:spPr>
          <a:xfrm>
            <a:off x="73926" y="4768240"/>
            <a:ext cx="1152128" cy="360040"/>
          </a:xfrm>
          <a:prstGeom prst="round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DOMS-DSDP</a:t>
            </a:r>
          </a:p>
        </p:txBody>
      </p:sp>
      <p:sp>
        <p:nvSpPr>
          <p:cNvPr id="11" name="Rectangle : coins arrondis 10">
            <a:extLst>
              <a:ext uri="{FF2B5EF4-FFF2-40B4-BE49-F238E27FC236}">
                <a16:creationId xmlns:a16="http://schemas.microsoft.com/office/drawing/2014/main" id="{E32843DE-F11E-386A-F1D1-B2D0B4849E74}"/>
              </a:ext>
            </a:extLst>
          </p:cNvPr>
          <p:cNvSpPr/>
          <p:nvPr/>
        </p:nvSpPr>
        <p:spPr>
          <a:xfrm>
            <a:off x="1583490" y="4768240"/>
            <a:ext cx="1152128" cy="360040"/>
          </a:xfrm>
          <a:prstGeom prst="round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DOMS-DSDP</a:t>
            </a:r>
          </a:p>
        </p:txBody>
      </p:sp>
      <p:sp>
        <p:nvSpPr>
          <p:cNvPr id="12" name="Rectangle : coins arrondis 11">
            <a:extLst>
              <a:ext uri="{FF2B5EF4-FFF2-40B4-BE49-F238E27FC236}">
                <a16:creationId xmlns:a16="http://schemas.microsoft.com/office/drawing/2014/main" id="{4B037657-4DE2-613D-CD01-55620A43C1FA}"/>
              </a:ext>
            </a:extLst>
          </p:cNvPr>
          <p:cNvSpPr/>
          <p:nvPr/>
        </p:nvSpPr>
        <p:spPr>
          <a:xfrm>
            <a:off x="3133879" y="4768240"/>
            <a:ext cx="1152128" cy="360040"/>
          </a:xfrm>
          <a:prstGeom prst="round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DOMS-DOS</a:t>
            </a:r>
          </a:p>
          <a:p>
            <a:pPr algn="ctr"/>
            <a:r>
              <a:rPr lang="fr-FR" sz="1200" b="1" dirty="0"/>
              <a:t>DSPE</a:t>
            </a:r>
          </a:p>
        </p:txBody>
      </p:sp>
      <p:sp>
        <p:nvSpPr>
          <p:cNvPr id="13" name="Rectangle : coins arrondis 12">
            <a:extLst>
              <a:ext uri="{FF2B5EF4-FFF2-40B4-BE49-F238E27FC236}">
                <a16:creationId xmlns:a16="http://schemas.microsoft.com/office/drawing/2014/main" id="{57E777E3-A2E1-09CA-9D1B-49941EAC2899}"/>
              </a:ext>
            </a:extLst>
          </p:cNvPr>
          <p:cNvSpPr/>
          <p:nvPr/>
        </p:nvSpPr>
        <p:spPr>
          <a:xfrm>
            <a:off x="4643443" y="4783500"/>
            <a:ext cx="1152128" cy="360040"/>
          </a:xfrm>
          <a:prstGeom prst="round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DOMS-DSDP</a:t>
            </a:r>
          </a:p>
        </p:txBody>
      </p:sp>
      <p:sp>
        <p:nvSpPr>
          <p:cNvPr id="14" name="Rectangle : coins arrondis 13">
            <a:extLst>
              <a:ext uri="{FF2B5EF4-FFF2-40B4-BE49-F238E27FC236}">
                <a16:creationId xmlns:a16="http://schemas.microsoft.com/office/drawing/2014/main" id="{72128A67-843C-78ED-7315-D389C98117FC}"/>
              </a:ext>
            </a:extLst>
          </p:cNvPr>
          <p:cNvSpPr/>
          <p:nvPr/>
        </p:nvSpPr>
        <p:spPr>
          <a:xfrm>
            <a:off x="6153007" y="4783500"/>
            <a:ext cx="1152128" cy="360040"/>
          </a:xfrm>
          <a:prstGeom prst="round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a:t>DOMS-DSDP-DSN</a:t>
            </a:r>
            <a:endParaRPr lang="fr-FR" sz="1200" b="1" dirty="0"/>
          </a:p>
        </p:txBody>
      </p:sp>
      <p:sp>
        <p:nvSpPr>
          <p:cNvPr id="15" name="Rectangle : coins arrondis 14">
            <a:extLst>
              <a:ext uri="{FF2B5EF4-FFF2-40B4-BE49-F238E27FC236}">
                <a16:creationId xmlns:a16="http://schemas.microsoft.com/office/drawing/2014/main" id="{F8EB17F0-3615-BE04-EE13-F26CCF6F605D}"/>
              </a:ext>
            </a:extLst>
          </p:cNvPr>
          <p:cNvSpPr/>
          <p:nvPr/>
        </p:nvSpPr>
        <p:spPr>
          <a:xfrm>
            <a:off x="7744222" y="4768240"/>
            <a:ext cx="1152128" cy="360040"/>
          </a:xfrm>
          <a:prstGeom prst="roundRect">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DOS-DSDP</a:t>
            </a:r>
          </a:p>
        </p:txBody>
      </p:sp>
    </p:spTree>
    <p:extLst>
      <p:ext uri="{BB962C8B-B14F-4D97-AF65-F5344CB8AC3E}">
        <p14:creationId xmlns:p14="http://schemas.microsoft.com/office/powerpoint/2010/main" val="347602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379A3B-CAF4-7172-A2C5-AEC1B42BD8C4}"/>
              </a:ext>
            </a:extLst>
          </p:cNvPr>
          <p:cNvSpPr>
            <a:spLocks noGrp="1"/>
          </p:cNvSpPr>
          <p:nvPr>
            <p:ph type="title"/>
          </p:nvPr>
        </p:nvSpPr>
        <p:spPr>
          <a:xfrm>
            <a:off x="1905717" y="123478"/>
            <a:ext cx="6266683" cy="539991"/>
          </a:xfrm>
        </p:spPr>
        <p:txBody>
          <a:bodyPr/>
          <a:lstStyle/>
          <a:p>
            <a:pPr algn="ctr"/>
            <a:r>
              <a:rPr lang="fr-FR" dirty="0">
                <a:solidFill>
                  <a:schemeClr val="tx2"/>
                </a:solidFill>
              </a:rPr>
              <a:t>Prochaines étapes et travaux 2026</a:t>
            </a:r>
          </a:p>
        </p:txBody>
      </p:sp>
      <p:sp>
        <p:nvSpPr>
          <p:cNvPr id="7" name="Espace réservé du numéro de diapositive 6">
            <a:extLst>
              <a:ext uri="{FF2B5EF4-FFF2-40B4-BE49-F238E27FC236}">
                <a16:creationId xmlns:a16="http://schemas.microsoft.com/office/drawing/2014/main" id="{2459D5BB-BFC0-A832-9A8A-FED13AD8BFE6}"/>
              </a:ext>
            </a:extLst>
          </p:cNvPr>
          <p:cNvSpPr>
            <a:spLocks noGrp="1"/>
          </p:cNvSpPr>
          <p:nvPr>
            <p:ph type="sldNum" sz="quarter" idx="12"/>
          </p:nvPr>
        </p:nvSpPr>
        <p:spPr/>
        <p:txBody>
          <a:bodyPr/>
          <a:lstStyle/>
          <a:p>
            <a:fld id="{BAA69D7E-08EA-4657-A657-2289EA00C45F}" type="slidenum">
              <a:rPr lang="fr-FR" smtClean="0"/>
              <a:t>12</a:t>
            </a:fld>
            <a:endParaRPr lang="fr-FR"/>
          </a:p>
        </p:txBody>
      </p:sp>
      <p:graphicFrame>
        <p:nvGraphicFramePr>
          <p:cNvPr id="10" name="Diagramme 9">
            <a:extLst>
              <a:ext uri="{FF2B5EF4-FFF2-40B4-BE49-F238E27FC236}">
                <a16:creationId xmlns:a16="http://schemas.microsoft.com/office/drawing/2014/main" id="{62C55117-A87D-6E12-A6AF-C16D3300488D}"/>
              </a:ext>
            </a:extLst>
          </p:cNvPr>
          <p:cNvGraphicFramePr/>
          <p:nvPr>
            <p:extLst>
              <p:ext uri="{D42A27DB-BD31-4B8C-83A1-F6EECF244321}">
                <p14:modId xmlns:p14="http://schemas.microsoft.com/office/powerpoint/2010/main" val="2731313835"/>
              </p:ext>
            </p:extLst>
          </p:nvPr>
        </p:nvGraphicFramePr>
        <p:xfrm>
          <a:off x="1524000" y="539750"/>
          <a:ext cx="6648400" cy="424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6226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F60E5-FBF3-4377-BF3C-F1600E05338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4EF9F8B-3F17-51AB-355C-64379F1235A9}"/>
              </a:ext>
            </a:extLst>
          </p:cNvPr>
          <p:cNvSpPr>
            <a:spLocks noGrp="1"/>
          </p:cNvSpPr>
          <p:nvPr>
            <p:ph type="ctrTitle"/>
          </p:nvPr>
        </p:nvSpPr>
        <p:spPr>
          <a:xfrm>
            <a:off x="1331640" y="1707654"/>
            <a:ext cx="6840760" cy="1728192"/>
          </a:xfrm>
        </p:spPr>
        <p:txBody>
          <a:bodyPr>
            <a:normAutofit fontScale="90000"/>
          </a:bodyPr>
          <a:lstStyle/>
          <a:p>
            <a:pPr algn="ctr"/>
            <a:br>
              <a:rPr lang="fr-FR" sz="2475" dirty="0"/>
            </a:br>
            <a:br>
              <a:rPr lang="fr-FR" sz="2475" dirty="0"/>
            </a:br>
            <a:r>
              <a:rPr lang="fr-FR" sz="2475" dirty="0"/>
              <a:t>Travaux sur l’organisation </a:t>
            </a:r>
            <a:br>
              <a:rPr lang="fr-FR" sz="2475" dirty="0"/>
            </a:br>
            <a:r>
              <a:rPr lang="fr-FR" sz="2475" dirty="0"/>
              <a:t>des acteurs de niveau 2</a:t>
            </a:r>
            <a:br>
              <a:rPr lang="fr-FR" sz="1800" dirty="0"/>
            </a:br>
            <a:br>
              <a:rPr lang="fr-FR" sz="1800" dirty="0"/>
            </a:br>
            <a:br>
              <a:rPr lang="fr-FR" sz="1238" dirty="0"/>
            </a:br>
            <a:br>
              <a:rPr lang="fr-FR" sz="1238" dirty="0"/>
            </a:br>
            <a:endParaRPr lang="fr-FR" sz="1238" dirty="0"/>
          </a:p>
        </p:txBody>
      </p:sp>
      <p:sp>
        <p:nvSpPr>
          <p:cNvPr id="3" name="Espace réservé du pied de page 7">
            <a:extLst>
              <a:ext uri="{FF2B5EF4-FFF2-40B4-BE49-F238E27FC236}">
                <a16:creationId xmlns:a16="http://schemas.microsoft.com/office/drawing/2014/main" id="{5B4B4553-4476-D65E-F3AD-B29070DD119D}"/>
              </a:ext>
            </a:extLst>
          </p:cNvPr>
          <p:cNvSpPr txBox="1">
            <a:spLocks/>
          </p:cNvSpPr>
          <p:nvPr/>
        </p:nvSpPr>
        <p:spPr>
          <a:xfrm>
            <a:off x="1683000" y="3921901"/>
            <a:ext cx="2430000" cy="33596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fr-FR" sz="900" dirty="0">
              <a:solidFill>
                <a:srgbClr val="FFFFFF"/>
              </a:solidFill>
              <a:latin typeface="Arial"/>
            </a:endParaRPr>
          </a:p>
        </p:txBody>
      </p:sp>
    </p:spTree>
    <p:extLst>
      <p:ext uri="{BB962C8B-B14F-4D97-AF65-F5344CB8AC3E}">
        <p14:creationId xmlns:p14="http://schemas.microsoft.com/office/powerpoint/2010/main" val="47099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20A80-D031-EE7C-01E4-233C4DEACDAB}"/>
            </a:ext>
          </a:extLst>
        </p:cNvPr>
        <p:cNvGrpSpPr/>
        <p:nvPr/>
      </p:nvGrpSpPr>
      <p:grpSpPr>
        <a:xfrm>
          <a:off x="0" y="0"/>
          <a:ext cx="0" cy="0"/>
          <a:chOff x="0" y="0"/>
          <a:chExt cx="0" cy="0"/>
        </a:xfrm>
      </p:grpSpPr>
      <p:sp>
        <p:nvSpPr>
          <p:cNvPr id="17" name="Flèche : droite 16">
            <a:extLst>
              <a:ext uri="{FF2B5EF4-FFF2-40B4-BE49-F238E27FC236}">
                <a16:creationId xmlns:a16="http://schemas.microsoft.com/office/drawing/2014/main" id="{D422427F-932E-EA0A-AF76-4DFBB5BD9342}"/>
              </a:ext>
            </a:extLst>
          </p:cNvPr>
          <p:cNvSpPr/>
          <p:nvPr/>
        </p:nvSpPr>
        <p:spPr>
          <a:xfrm>
            <a:off x="4447833" y="1404274"/>
            <a:ext cx="594067" cy="2826314"/>
          </a:xfrm>
          <a:prstGeom prst="rightArrow">
            <a:avLst/>
          </a:prstGeom>
          <a:solidFill>
            <a:schemeClr val="bg1">
              <a:lumMod val="7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Triangle isocèle 10">
            <a:extLst>
              <a:ext uri="{FF2B5EF4-FFF2-40B4-BE49-F238E27FC236}">
                <a16:creationId xmlns:a16="http://schemas.microsoft.com/office/drawing/2014/main" id="{FB192384-C882-EF64-FF94-C00EA13462A7}"/>
              </a:ext>
            </a:extLst>
          </p:cNvPr>
          <p:cNvSpPr/>
          <p:nvPr/>
        </p:nvSpPr>
        <p:spPr>
          <a:xfrm rot="10800000">
            <a:off x="418229" y="925498"/>
            <a:ext cx="1106742" cy="3591399"/>
          </a:xfrm>
          <a:prstGeom prst="triangle">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fr-FR" sz="1350"/>
          </a:p>
        </p:txBody>
      </p:sp>
      <p:graphicFrame>
        <p:nvGraphicFramePr>
          <p:cNvPr id="7" name="Espace réservé du contenu 10">
            <a:extLst>
              <a:ext uri="{FF2B5EF4-FFF2-40B4-BE49-F238E27FC236}">
                <a16:creationId xmlns:a16="http://schemas.microsoft.com/office/drawing/2014/main" id="{1916E8B4-8D03-9ADD-AE73-003194099486}"/>
              </a:ext>
            </a:extLst>
          </p:cNvPr>
          <p:cNvGraphicFramePr>
            <a:graphicFrameLocks/>
          </p:cNvGraphicFramePr>
          <p:nvPr>
            <p:extLst>
              <p:ext uri="{D42A27DB-BD31-4B8C-83A1-F6EECF244321}">
                <p14:modId xmlns:p14="http://schemas.microsoft.com/office/powerpoint/2010/main" val="3343229887"/>
              </p:ext>
            </p:extLst>
          </p:nvPr>
        </p:nvGraphicFramePr>
        <p:xfrm>
          <a:off x="535100" y="925498"/>
          <a:ext cx="3734561" cy="3348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ZoneTexte 12">
            <a:extLst>
              <a:ext uri="{FF2B5EF4-FFF2-40B4-BE49-F238E27FC236}">
                <a16:creationId xmlns:a16="http://schemas.microsoft.com/office/drawing/2014/main" id="{8AB90115-E636-A17D-8333-8CBC4B8E66AF}"/>
              </a:ext>
            </a:extLst>
          </p:cNvPr>
          <p:cNvSpPr txBox="1"/>
          <p:nvPr/>
        </p:nvSpPr>
        <p:spPr>
          <a:xfrm>
            <a:off x="5220072" y="796304"/>
            <a:ext cx="2850808" cy="4039567"/>
          </a:xfrm>
          <a:prstGeom prst="rect">
            <a:avLst/>
          </a:prstGeom>
          <a:solidFill>
            <a:schemeClr val="bg1">
              <a:lumMod val="85000"/>
            </a:schemeClr>
          </a:solidFill>
        </p:spPr>
        <p:txBody>
          <a:bodyPr wrap="square" rtlCol="0">
            <a:spAutoFit/>
          </a:bodyPr>
          <a:lstStyle/>
          <a:p>
            <a:pPr algn="ctr"/>
            <a:r>
              <a:rPr lang="fr-FR" sz="1350" b="1" dirty="0"/>
              <a:t> </a:t>
            </a:r>
            <a:endParaRPr lang="fr-FR" sz="1350" dirty="0"/>
          </a:p>
          <a:p>
            <a:pPr marL="214313" indent="-214313">
              <a:buFont typeface="Arial" panose="020B0604020202020204" pitchFamily="34" charset="0"/>
              <a:buChar char="•"/>
            </a:pPr>
            <a:r>
              <a:rPr lang="fr-FR" sz="1350" dirty="0"/>
              <a:t>Travaux d’évolution de </a:t>
            </a:r>
            <a:r>
              <a:rPr lang="fr-FR" sz="1350" dirty="0" err="1"/>
              <a:t>Résodys</a:t>
            </a:r>
            <a:r>
              <a:rPr lang="fr-FR" sz="1350" dirty="0"/>
              <a:t> vers un Dispositif expert régional (DER) avec des missions renforcées autour de la lisibilité de l’offre, l’animation territoriale et un repositionnement sur l’appui aux situations individuelles complexes dans le champ des TSLA/TDAH</a:t>
            </a:r>
          </a:p>
          <a:p>
            <a:pPr marL="214313" indent="-214313">
              <a:buFont typeface="Arial" panose="020B0604020202020204" pitchFamily="34" charset="0"/>
              <a:buChar char="•"/>
            </a:pPr>
            <a:endParaRPr lang="fr-FR" sz="1350" dirty="0"/>
          </a:p>
          <a:p>
            <a:pPr marL="214313" indent="-214313">
              <a:buFont typeface="Arial" panose="020B0604020202020204" pitchFamily="34" charset="0"/>
              <a:buChar char="•"/>
            </a:pPr>
            <a:r>
              <a:rPr lang="fr-FR" sz="1350" dirty="0"/>
              <a:t>Rapprochement PCO 7-12 ans et DER- </a:t>
            </a:r>
            <a:r>
              <a:rPr lang="fr-FR" sz="1350" dirty="0" err="1"/>
              <a:t>Résodys</a:t>
            </a:r>
            <a:endParaRPr lang="fr-FR" sz="1350" dirty="0"/>
          </a:p>
          <a:p>
            <a:pPr marL="214313" indent="-214313">
              <a:buFont typeface="Arial" panose="020B0604020202020204" pitchFamily="34" charset="0"/>
              <a:buChar char="•"/>
            </a:pPr>
            <a:endParaRPr lang="fr-FR" sz="1350" dirty="0"/>
          </a:p>
          <a:p>
            <a:pPr marL="214313" indent="-214313">
              <a:buFont typeface="Arial" panose="020B0604020202020204" pitchFamily="34" charset="0"/>
              <a:buChar char="•"/>
            </a:pPr>
            <a:r>
              <a:rPr lang="fr-FR" sz="1350" dirty="0"/>
              <a:t>Partage d’information amélioré autour de Via Trajectoire et </a:t>
            </a:r>
            <a:r>
              <a:rPr lang="fr-FR" sz="1350" dirty="0" err="1"/>
              <a:t>Azurezo</a:t>
            </a:r>
            <a:endParaRPr lang="fr-FR" sz="1350" dirty="0"/>
          </a:p>
          <a:p>
            <a:pPr marL="214313" indent="-214313">
              <a:buFontTx/>
              <a:buChar char="-"/>
            </a:pPr>
            <a:endParaRPr lang="fr-FR" sz="1350" dirty="0"/>
          </a:p>
        </p:txBody>
      </p:sp>
      <p:sp>
        <p:nvSpPr>
          <p:cNvPr id="2" name="Rectangle 1">
            <a:extLst>
              <a:ext uri="{FF2B5EF4-FFF2-40B4-BE49-F238E27FC236}">
                <a16:creationId xmlns:a16="http://schemas.microsoft.com/office/drawing/2014/main" id="{AF8511C2-EC98-6ED9-7D6F-D637332300D2}"/>
              </a:ext>
            </a:extLst>
          </p:cNvPr>
          <p:cNvSpPr/>
          <p:nvPr/>
        </p:nvSpPr>
        <p:spPr>
          <a:xfrm>
            <a:off x="971600" y="51470"/>
            <a:ext cx="864096" cy="5760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Titre 1">
            <a:extLst>
              <a:ext uri="{FF2B5EF4-FFF2-40B4-BE49-F238E27FC236}">
                <a16:creationId xmlns:a16="http://schemas.microsoft.com/office/drawing/2014/main" id="{32A210A2-7421-721F-2126-487A441BDF61}"/>
              </a:ext>
            </a:extLst>
          </p:cNvPr>
          <p:cNvSpPr>
            <a:spLocks noGrp="1"/>
          </p:cNvSpPr>
          <p:nvPr>
            <p:ph type="title"/>
          </p:nvPr>
        </p:nvSpPr>
        <p:spPr>
          <a:xfrm>
            <a:off x="1048536" y="-60946"/>
            <a:ext cx="7915952" cy="857250"/>
          </a:xfrm>
        </p:spPr>
        <p:txBody>
          <a:bodyPr>
            <a:normAutofit/>
          </a:bodyPr>
          <a:lstStyle/>
          <a:p>
            <a:r>
              <a:rPr lang="fr-FR" sz="1800" b="1" dirty="0">
                <a:solidFill>
                  <a:schemeClr val="tx2"/>
                </a:solidFill>
              </a:rPr>
              <a:t>Améliorer la lisibilité et l’organisation des acteurs de niveau 2</a:t>
            </a:r>
          </a:p>
        </p:txBody>
      </p:sp>
    </p:spTree>
    <p:extLst>
      <p:ext uri="{BB962C8B-B14F-4D97-AF65-F5344CB8AC3E}">
        <p14:creationId xmlns:p14="http://schemas.microsoft.com/office/powerpoint/2010/main" val="4248240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5594" y="1127482"/>
            <a:ext cx="2268797" cy="564257"/>
          </a:xfrm>
          <a:prstGeom prst="rect">
            <a:avLst/>
          </a:prstGeom>
        </p:spPr>
        <p:txBody>
          <a:bodyPr wrap="square" lIns="0" tIns="0" rIns="0" bIns="0" rtlCol="0" anchor="t">
            <a:spAutoFit/>
          </a:bodyPr>
          <a:lstStyle/>
          <a:p>
            <a:pPr defTabSz="685800">
              <a:lnSpc>
                <a:spcPts val="2194"/>
              </a:lnSpc>
            </a:pPr>
            <a:r>
              <a:rPr lang="en-US" sz="2000" b="1" dirty="0">
                <a:solidFill>
                  <a:srgbClr val="FFBF00"/>
                </a:solidFill>
                <a:latin typeface="League Spartan Bold"/>
              </a:rPr>
              <a:t>Neurodys PACA  Missions et services</a:t>
            </a:r>
          </a:p>
        </p:txBody>
      </p:sp>
      <p:grpSp>
        <p:nvGrpSpPr>
          <p:cNvPr id="3" name="Group 3"/>
          <p:cNvGrpSpPr/>
          <p:nvPr/>
        </p:nvGrpSpPr>
        <p:grpSpPr>
          <a:xfrm>
            <a:off x="3646206" y="1052513"/>
            <a:ext cx="3374060" cy="3374060"/>
            <a:chOff x="0" y="0"/>
            <a:chExt cx="11996655" cy="11996655"/>
          </a:xfrm>
        </p:grpSpPr>
        <p:grpSp>
          <p:nvGrpSpPr>
            <p:cNvPr id="4" name="Group 4"/>
            <p:cNvGrpSpPr>
              <a:grpSpLocks noChangeAspect="1"/>
            </p:cNvGrpSpPr>
            <p:nvPr/>
          </p:nvGrpSpPr>
          <p:grpSpPr>
            <a:xfrm>
              <a:off x="0" y="0"/>
              <a:ext cx="11996655" cy="11996655"/>
              <a:chOff x="0" y="0"/>
              <a:chExt cx="2540000" cy="2540000"/>
            </a:xfrm>
          </p:grpSpPr>
          <p:sp>
            <p:nvSpPr>
              <p:cNvPr id="5" name="Freeform 5"/>
              <p:cNvSpPr/>
              <p:nvPr/>
            </p:nvSpPr>
            <p:spPr>
              <a:xfrm>
                <a:off x="-53" y="0"/>
                <a:ext cx="2540070" cy="2540035"/>
              </a:xfrm>
              <a:custGeom>
                <a:avLst/>
                <a:gdLst/>
                <a:ahLst/>
                <a:cxnLst/>
                <a:rect l="l" t="t" r="r" b="b"/>
                <a:pathLst>
                  <a:path w="2540070" h="2540035">
                    <a:moveTo>
                      <a:pt x="1270053" y="0"/>
                    </a:moveTo>
                    <a:cubicBezTo>
                      <a:pt x="1971442" y="0"/>
                      <a:pt x="2540035" y="568579"/>
                      <a:pt x="2540053" y="1269968"/>
                    </a:cubicBezTo>
                    <a:cubicBezTo>
                      <a:pt x="2540070" y="1971358"/>
                      <a:pt x="1971506" y="2539965"/>
                      <a:pt x="1270116" y="2540000"/>
                    </a:cubicBezTo>
                    <a:cubicBezTo>
                      <a:pt x="568727" y="2540035"/>
                      <a:pt x="106" y="1971485"/>
                      <a:pt x="53" y="1270095"/>
                    </a:cubicBezTo>
                    <a:cubicBezTo>
                      <a:pt x="0" y="568706"/>
                      <a:pt x="568537" y="70"/>
                      <a:pt x="1269926" y="0"/>
                    </a:cubicBezTo>
                    <a:lnTo>
                      <a:pt x="1270053" y="1270000"/>
                    </a:lnTo>
                    <a:close/>
                  </a:path>
                </a:pathLst>
              </a:custGeom>
              <a:solidFill>
                <a:srgbClr val="D9D9D9"/>
              </a:solidFill>
            </p:spPr>
            <p:txBody>
              <a:bodyPr/>
              <a:lstStyle/>
              <a:p>
                <a:pPr defTabSz="685800"/>
                <a:endParaRPr lang="fr-FR" sz="675">
                  <a:solidFill>
                    <a:srgbClr val="000000"/>
                  </a:solidFill>
                  <a:latin typeface="Arial Regular"/>
                </a:endParaRPr>
              </a:p>
            </p:txBody>
          </p:sp>
          <p:sp>
            <p:nvSpPr>
              <p:cNvPr id="6" name="Freeform 6"/>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B0B0B0"/>
              </a:solidFill>
            </p:spPr>
            <p:txBody>
              <a:bodyPr/>
              <a:lstStyle/>
              <a:p>
                <a:pPr defTabSz="685800"/>
                <a:endParaRPr lang="fr-FR" sz="675">
                  <a:solidFill>
                    <a:srgbClr val="000000"/>
                  </a:solidFill>
                  <a:latin typeface="Arial Regular"/>
                </a:endParaRPr>
              </a:p>
            </p:txBody>
          </p:sp>
        </p:grpSp>
      </p:grpSp>
      <p:grpSp>
        <p:nvGrpSpPr>
          <p:cNvPr id="7" name="Group 7"/>
          <p:cNvGrpSpPr/>
          <p:nvPr/>
        </p:nvGrpSpPr>
        <p:grpSpPr>
          <a:xfrm>
            <a:off x="4322752" y="1747362"/>
            <a:ext cx="2157098" cy="2157098"/>
            <a:chOff x="0" y="0"/>
            <a:chExt cx="7669680" cy="7669680"/>
          </a:xfrm>
        </p:grpSpPr>
        <p:grpSp>
          <p:nvGrpSpPr>
            <p:cNvPr id="8" name="Group 8"/>
            <p:cNvGrpSpPr>
              <a:grpSpLocks noChangeAspect="1"/>
            </p:cNvGrpSpPr>
            <p:nvPr/>
          </p:nvGrpSpPr>
          <p:grpSpPr>
            <a:xfrm>
              <a:off x="0" y="0"/>
              <a:ext cx="7669680" cy="7669680"/>
              <a:chOff x="0" y="0"/>
              <a:chExt cx="2540000" cy="2540000"/>
            </a:xfrm>
          </p:grpSpPr>
          <p:sp>
            <p:nvSpPr>
              <p:cNvPr id="9" name="Freeform 9"/>
              <p:cNvSpPr/>
              <p:nvPr/>
            </p:nvSpPr>
            <p:spPr>
              <a:xfrm>
                <a:off x="-53" y="0"/>
                <a:ext cx="2540070" cy="2540035"/>
              </a:xfrm>
              <a:custGeom>
                <a:avLst/>
                <a:gdLst/>
                <a:ahLst/>
                <a:cxnLst/>
                <a:rect l="l" t="t" r="r" b="b"/>
                <a:pathLst>
                  <a:path w="2540070" h="2540035">
                    <a:moveTo>
                      <a:pt x="1270053" y="0"/>
                    </a:moveTo>
                    <a:cubicBezTo>
                      <a:pt x="1971442" y="0"/>
                      <a:pt x="2540035" y="568579"/>
                      <a:pt x="2540053" y="1269968"/>
                    </a:cubicBezTo>
                    <a:cubicBezTo>
                      <a:pt x="2540070" y="1971358"/>
                      <a:pt x="1971506" y="2539965"/>
                      <a:pt x="1270116" y="2540000"/>
                    </a:cubicBezTo>
                    <a:cubicBezTo>
                      <a:pt x="568727" y="2540035"/>
                      <a:pt x="106" y="1971485"/>
                      <a:pt x="53" y="1270095"/>
                    </a:cubicBezTo>
                    <a:cubicBezTo>
                      <a:pt x="0" y="568706"/>
                      <a:pt x="568537" y="70"/>
                      <a:pt x="1269926" y="0"/>
                    </a:cubicBezTo>
                    <a:lnTo>
                      <a:pt x="1270053" y="1270000"/>
                    </a:lnTo>
                    <a:close/>
                  </a:path>
                </a:pathLst>
              </a:custGeom>
              <a:solidFill>
                <a:srgbClr val="D9D9D9"/>
              </a:solidFill>
            </p:spPr>
            <p:txBody>
              <a:bodyPr/>
              <a:lstStyle/>
              <a:p>
                <a:pPr defTabSz="685800"/>
                <a:endParaRPr lang="fr-FR" sz="675">
                  <a:solidFill>
                    <a:srgbClr val="000000"/>
                  </a:solidFill>
                  <a:latin typeface="Arial Regular"/>
                </a:endParaRPr>
              </a:p>
            </p:txBody>
          </p:sp>
          <p:sp>
            <p:nvSpPr>
              <p:cNvPr id="10" name="Freeform 10"/>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B0B0B0"/>
              </a:solidFill>
            </p:spPr>
            <p:txBody>
              <a:bodyPr/>
              <a:lstStyle/>
              <a:p>
                <a:pPr defTabSz="685800"/>
                <a:endParaRPr lang="fr-FR" sz="675">
                  <a:solidFill>
                    <a:srgbClr val="000000"/>
                  </a:solidFill>
                  <a:latin typeface="Arial Regular"/>
                </a:endParaRPr>
              </a:p>
            </p:txBody>
          </p:sp>
        </p:grpSp>
      </p:grpSp>
      <p:grpSp>
        <p:nvGrpSpPr>
          <p:cNvPr id="11" name="Group 11"/>
          <p:cNvGrpSpPr/>
          <p:nvPr/>
        </p:nvGrpSpPr>
        <p:grpSpPr>
          <a:xfrm>
            <a:off x="4490578" y="1915188"/>
            <a:ext cx="1821446" cy="1821446"/>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FAFA"/>
            </a:solidFill>
          </p:spPr>
          <p:txBody>
            <a:bodyPr/>
            <a:lstStyle/>
            <a:p>
              <a:pPr defTabSz="685800"/>
              <a:endParaRPr lang="fr-FR" sz="675">
                <a:solidFill>
                  <a:srgbClr val="000000"/>
                </a:solidFill>
                <a:latin typeface="Arial Regular"/>
              </a:endParaRPr>
            </a:p>
          </p:txBody>
        </p:sp>
      </p:grpSp>
      <p:grpSp>
        <p:nvGrpSpPr>
          <p:cNvPr id="13" name="Group 13"/>
          <p:cNvGrpSpPr/>
          <p:nvPr/>
        </p:nvGrpSpPr>
        <p:grpSpPr>
          <a:xfrm rot="-10800000">
            <a:off x="5004211" y="1359249"/>
            <a:ext cx="782717" cy="782717"/>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C009C"/>
            </a:solidFill>
          </p:spPr>
          <p:txBody>
            <a:bodyPr/>
            <a:lstStyle/>
            <a:p>
              <a:pPr defTabSz="685800"/>
              <a:endParaRPr lang="fr-FR" sz="675">
                <a:solidFill>
                  <a:srgbClr val="000000"/>
                </a:solidFill>
                <a:latin typeface="Arial Regular"/>
              </a:endParaRPr>
            </a:p>
          </p:txBody>
        </p:sp>
      </p:grpSp>
      <p:grpSp>
        <p:nvGrpSpPr>
          <p:cNvPr id="15" name="Group 15"/>
          <p:cNvGrpSpPr/>
          <p:nvPr/>
        </p:nvGrpSpPr>
        <p:grpSpPr>
          <a:xfrm>
            <a:off x="5882820" y="628705"/>
            <a:ext cx="1782197" cy="929673"/>
            <a:chOff x="-476283" y="-507807"/>
            <a:chExt cx="6336700" cy="3305506"/>
          </a:xfrm>
        </p:grpSpPr>
        <p:sp>
          <p:nvSpPr>
            <p:cNvPr id="16" name="TextBox 16"/>
            <p:cNvSpPr txBox="1"/>
            <p:nvPr/>
          </p:nvSpPr>
          <p:spPr>
            <a:xfrm>
              <a:off x="-401303" y="1001876"/>
              <a:ext cx="6261720" cy="1795823"/>
            </a:xfrm>
            <a:prstGeom prst="rect">
              <a:avLst/>
            </a:prstGeom>
          </p:spPr>
          <p:txBody>
            <a:bodyPr lIns="0" tIns="0" rIns="0" bIns="0" rtlCol="0" anchor="t">
              <a:spAutoFit/>
            </a:bodyPr>
            <a:lstStyle/>
            <a:p>
              <a:pPr marL="154154" lvl="1" indent="-77077" defTabSz="685800">
                <a:lnSpc>
                  <a:spcPts val="1000"/>
                </a:lnSpc>
                <a:buFont typeface="Arial"/>
                <a:buChar char="•"/>
              </a:pPr>
              <a:r>
                <a:rPr lang="en-US" sz="800" dirty="0" err="1">
                  <a:solidFill>
                    <a:srgbClr val="545454"/>
                  </a:solidFill>
                  <a:latin typeface="Glacial Indifference"/>
                </a:rPr>
                <a:t>Parcours</a:t>
              </a:r>
              <a:r>
                <a:rPr lang="en-US" sz="800" dirty="0">
                  <a:solidFill>
                    <a:srgbClr val="545454"/>
                  </a:solidFill>
                  <a:latin typeface="Glacial Indifference"/>
                </a:rPr>
                <a:t> diagnostic Niveau2</a:t>
              </a:r>
            </a:p>
            <a:p>
              <a:pPr marL="154154" lvl="1" indent="-77077" defTabSz="685800">
                <a:lnSpc>
                  <a:spcPts val="1000"/>
                </a:lnSpc>
                <a:buFont typeface="Arial"/>
                <a:buChar char="•"/>
              </a:pPr>
              <a:r>
                <a:rPr lang="en-US" sz="800" dirty="0" err="1">
                  <a:solidFill>
                    <a:srgbClr val="545454"/>
                  </a:solidFill>
                  <a:latin typeface="Glacial Indifference"/>
                </a:rPr>
                <a:t>Appui</a:t>
              </a:r>
              <a:r>
                <a:rPr lang="en-US" sz="800" dirty="0">
                  <a:solidFill>
                    <a:srgbClr val="545454"/>
                  </a:solidFill>
                  <a:latin typeface="Glacial Indifference"/>
                </a:rPr>
                <a:t> à la coordination des situations complexes</a:t>
              </a:r>
            </a:p>
            <a:p>
              <a:pPr marL="154154" lvl="1" indent="-77077" defTabSz="685800">
                <a:lnSpc>
                  <a:spcPts val="1000"/>
                </a:lnSpc>
                <a:buFont typeface="Arial"/>
                <a:buChar char="•"/>
              </a:pPr>
              <a:r>
                <a:rPr lang="en-US" sz="800" dirty="0">
                  <a:solidFill>
                    <a:srgbClr val="545454"/>
                  </a:solidFill>
                  <a:latin typeface="Glacial Indifference"/>
                </a:rPr>
                <a:t>5 </a:t>
              </a:r>
              <a:r>
                <a:rPr lang="en-US" sz="800" dirty="0" err="1">
                  <a:solidFill>
                    <a:srgbClr val="545454"/>
                  </a:solidFill>
                  <a:latin typeface="Glacial Indifference"/>
                </a:rPr>
                <a:t>pôles</a:t>
              </a:r>
              <a:r>
                <a:rPr lang="en-US" sz="800" dirty="0">
                  <a:solidFill>
                    <a:srgbClr val="545454"/>
                  </a:solidFill>
                  <a:latin typeface="Glacial Indifference"/>
                </a:rPr>
                <a:t> </a:t>
              </a:r>
              <a:r>
                <a:rPr lang="en-US" sz="800" dirty="0" err="1">
                  <a:solidFill>
                    <a:srgbClr val="545454"/>
                  </a:solidFill>
                  <a:latin typeface="Glacial Indifference"/>
                </a:rPr>
                <a:t>en</a:t>
              </a:r>
              <a:r>
                <a:rPr lang="en-US" sz="800" dirty="0">
                  <a:solidFill>
                    <a:srgbClr val="545454"/>
                  </a:solidFill>
                  <a:latin typeface="Glacial Indifference"/>
                </a:rPr>
                <a:t> PACA</a:t>
              </a:r>
            </a:p>
          </p:txBody>
        </p:sp>
        <p:sp>
          <p:nvSpPr>
            <p:cNvPr id="17" name="TextBox 17"/>
            <p:cNvSpPr txBox="1"/>
            <p:nvPr/>
          </p:nvSpPr>
          <p:spPr>
            <a:xfrm>
              <a:off x="-476283" y="-507807"/>
              <a:ext cx="6261720" cy="1476648"/>
            </a:xfrm>
            <a:prstGeom prst="rect">
              <a:avLst/>
            </a:prstGeom>
          </p:spPr>
          <p:txBody>
            <a:bodyPr lIns="0" tIns="0" rIns="0" bIns="0" rtlCol="0" anchor="t">
              <a:spAutoFit/>
            </a:bodyPr>
            <a:lstStyle/>
            <a:p>
              <a:pPr algn="ctr" defTabSz="685800">
                <a:lnSpc>
                  <a:spcPts val="1307"/>
                </a:lnSpc>
              </a:pPr>
              <a:r>
                <a:rPr lang="en-US" sz="800" b="1" dirty="0">
                  <a:solidFill>
                    <a:srgbClr val="000000"/>
                  </a:solidFill>
                  <a:latin typeface="League Spartan Bold"/>
                </a:rPr>
                <a:t>RESODYS</a:t>
              </a:r>
            </a:p>
            <a:p>
              <a:pPr algn="ctr" defTabSz="685800">
                <a:lnSpc>
                  <a:spcPts val="1000"/>
                </a:lnSpc>
              </a:pPr>
              <a:r>
                <a:rPr lang="en-US" sz="800" dirty="0" err="1">
                  <a:solidFill>
                    <a:srgbClr val="000000"/>
                  </a:solidFill>
                  <a:latin typeface="League Spartan"/>
                </a:rPr>
                <a:t>Dispositif</a:t>
              </a:r>
              <a:r>
                <a:rPr lang="en-US" sz="800" dirty="0">
                  <a:solidFill>
                    <a:srgbClr val="000000"/>
                  </a:solidFill>
                  <a:latin typeface="League Spartan"/>
                </a:rPr>
                <a:t> </a:t>
              </a:r>
              <a:r>
                <a:rPr lang="en-US" sz="800" dirty="0" err="1">
                  <a:solidFill>
                    <a:srgbClr val="000000"/>
                  </a:solidFill>
                  <a:latin typeface="League Spartan"/>
                </a:rPr>
                <a:t>spécifique</a:t>
              </a:r>
              <a:r>
                <a:rPr lang="en-US" sz="800" dirty="0">
                  <a:solidFill>
                    <a:srgbClr val="000000"/>
                  </a:solidFill>
                  <a:latin typeface="League Spartan"/>
                </a:rPr>
                <a:t> </a:t>
              </a:r>
              <a:r>
                <a:rPr lang="en-US" sz="800" dirty="0" err="1">
                  <a:solidFill>
                    <a:srgbClr val="000000"/>
                  </a:solidFill>
                  <a:latin typeface="League Spartan"/>
                </a:rPr>
                <a:t>régional</a:t>
              </a:r>
              <a:r>
                <a:rPr lang="en-US" sz="800" dirty="0">
                  <a:solidFill>
                    <a:srgbClr val="000000"/>
                  </a:solidFill>
                  <a:latin typeface="League Spartan"/>
                </a:rPr>
                <a:t> d'appui à la coordination</a:t>
              </a:r>
            </a:p>
          </p:txBody>
        </p:sp>
      </p:grpSp>
      <p:grpSp>
        <p:nvGrpSpPr>
          <p:cNvPr id="18" name="Group 18"/>
          <p:cNvGrpSpPr/>
          <p:nvPr/>
        </p:nvGrpSpPr>
        <p:grpSpPr>
          <a:xfrm>
            <a:off x="6731483" y="2078674"/>
            <a:ext cx="1281617" cy="1424572"/>
            <a:chOff x="0" y="-47625"/>
            <a:chExt cx="3927358" cy="5065148"/>
          </a:xfrm>
        </p:grpSpPr>
        <p:sp>
          <p:nvSpPr>
            <p:cNvPr id="19" name="TextBox 19"/>
            <p:cNvSpPr txBox="1"/>
            <p:nvPr/>
          </p:nvSpPr>
          <p:spPr>
            <a:xfrm>
              <a:off x="0" y="1387352"/>
              <a:ext cx="3927358" cy="3630171"/>
            </a:xfrm>
            <a:prstGeom prst="rect">
              <a:avLst/>
            </a:prstGeom>
          </p:spPr>
          <p:txBody>
            <a:bodyPr lIns="0" tIns="0" rIns="0" bIns="0" rtlCol="0" anchor="t">
              <a:spAutoFit/>
            </a:bodyPr>
            <a:lstStyle/>
            <a:p>
              <a:pPr marL="154154" lvl="1" indent="-77077" defTabSz="685800">
                <a:lnSpc>
                  <a:spcPts val="1000"/>
                </a:lnSpc>
                <a:buFont typeface="Arial"/>
                <a:buChar char="•"/>
              </a:pPr>
              <a:r>
                <a:rPr lang="en-US" sz="800" dirty="0" err="1">
                  <a:solidFill>
                    <a:srgbClr val="545454"/>
                  </a:solidFill>
                  <a:latin typeface="Glacial Indifference"/>
                </a:rPr>
                <a:t>Suivre</a:t>
              </a:r>
              <a:r>
                <a:rPr lang="en-US" sz="800" dirty="0">
                  <a:solidFill>
                    <a:srgbClr val="545454"/>
                  </a:solidFill>
                  <a:latin typeface="Glacial Indifference"/>
                </a:rPr>
                <a:t> les </a:t>
              </a:r>
              <a:r>
                <a:rPr lang="en-US" sz="800" dirty="0" err="1">
                  <a:solidFill>
                    <a:srgbClr val="545454"/>
                  </a:solidFill>
                  <a:latin typeface="Glacial Indifference"/>
                </a:rPr>
                <a:t>préconisations</a:t>
              </a:r>
              <a:r>
                <a:rPr lang="en-US" sz="800" dirty="0">
                  <a:solidFill>
                    <a:srgbClr val="545454"/>
                  </a:solidFill>
                  <a:latin typeface="Glacial Indifference"/>
                </a:rPr>
                <a:t> de la HAS</a:t>
              </a:r>
            </a:p>
            <a:p>
              <a:pPr marL="154154" lvl="1" indent="-77077" defTabSz="685800">
                <a:lnSpc>
                  <a:spcPts val="1000"/>
                </a:lnSpc>
                <a:buFont typeface="Arial"/>
                <a:buChar char="•"/>
              </a:pPr>
              <a:r>
                <a:rPr lang="en-US" sz="800" dirty="0" err="1">
                  <a:solidFill>
                    <a:srgbClr val="545454"/>
                  </a:solidFill>
                  <a:latin typeface="Glacial Indifference"/>
                </a:rPr>
                <a:t>Sensibiliser</a:t>
              </a:r>
              <a:r>
                <a:rPr lang="en-US" sz="800" dirty="0">
                  <a:solidFill>
                    <a:srgbClr val="545454"/>
                  </a:solidFill>
                  <a:latin typeface="Glacial Indifference"/>
                </a:rPr>
                <a:t> les </a:t>
              </a:r>
              <a:r>
                <a:rPr lang="en-US" sz="800" dirty="0" err="1">
                  <a:solidFill>
                    <a:srgbClr val="545454"/>
                  </a:solidFill>
                  <a:latin typeface="Glacial Indifference"/>
                </a:rPr>
                <a:t>enseignants</a:t>
              </a:r>
              <a:r>
                <a:rPr lang="en-US" sz="800" dirty="0">
                  <a:solidFill>
                    <a:srgbClr val="545454"/>
                  </a:solidFill>
                  <a:latin typeface="Glacial Indifference"/>
                </a:rPr>
                <a:t> à </a:t>
              </a:r>
              <a:r>
                <a:rPr lang="en-US" sz="800" dirty="0" err="1">
                  <a:solidFill>
                    <a:srgbClr val="545454"/>
                  </a:solidFill>
                  <a:latin typeface="Glacial Indifference"/>
                </a:rPr>
                <a:t>leur</a:t>
              </a:r>
              <a:r>
                <a:rPr lang="en-US" sz="800" dirty="0">
                  <a:solidFill>
                    <a:srgbClr val="545454"/>
                  </a:solidFill>
                  <a:latin typeface="Glacial Indifference"/>
                </a:rPr>
                <a:t> </a:t>
              </a:r>
              <a:r>
                <a:rPr lang="en-US" sz="800" dirty="0" err="1">
                  <a:solidFill>
                    <a:srgbClr val="545454"/>
                  </a:solidFill>
                  <a:latin typeface="Glacial Indifference"/>
                </a:rPr>
                <a:t>rôle</a:t>
              </a:r>
              <a:r>
                <a:rPr lang="en-US" sz="800" dirty="0">
                  <a:solidFill>
                    <a:srgbClr val="545454"/>
                  </a:solidFill>
                  <a:latin typeface="Glacial Indifference"/>
                </a:rPr>
                <a:t> </a:t>
              </a:r>
              <a:r>
                <a:rPr lang="en-US" sz="800" dirty="0" err="1">
                  <a:solidFill>
                    <a:srgbClr val="545454"/>
                  </a:solidFill>
                  <a:latin typeface="Glacial Indifference"/>
                </a:rPr>
                <a:t>essentiel</a:t>
              </a:r>
              <a:r>
                <a:rPr lang="en-US" sz="800" dirty="0">
                  <a:solidFill>
                    <a:srgbClr val="545454"/>
                  </a:solidFill>
                  <a:latin typeface="Glacial Indifference"/>
                </a:rPr>
                <a:t> dans la démarche de </a:t>
              </a:r>
              <a:r>
                <a:rPr lang="en-US" sz="800" dirty="0" err="1">
                  <a:solidFill>
                    <a:srgbClr val="545454"/>
                  </a:solidFill>
                  <a:latin typeface="Glacial Indifference"/>
                </a:rPr>
                <a:t>prévention</a:t>
              </a:r>
              <a:endParaRPr lang="en-US" sz="800" dirty="0">
                <a:solidFill>
                  <a:srgbClr val="545454"/>
                </a:solidFill>
                <a:latin typeface="Glacial Indifference"/>
              </a:endParaRPr>
            </a:p>
          </p:txBody>
        </p:sp>
        <p:sp>
          <p:nvSpPr>
            <p:cNvPr id="20" name="TextBox 20"/>
            <p:cNvSpPr txBox="1"/>
            <p:nvPr/>
          </p:nvSpPr>
          <p:spPr>
            <a:xfrm>
              <a:off x="0" y="-47625"/>
              <a:ext cx="3927358" cy="1149718"/>
            </a:xfrm>
            <a:prstGeom prst="rect">
              <a:avLst/>
            </a:prstGeom>
          </p:spPr>
          <p:txBody>
            <a:bodyPr lIns="0" tIns="0" rIns="0" bIns="0" rtlCol="0" anchor="t">
              <a:spAutoFit/>
            </a:bodyPr>
            <a:lstStyle/>
            <a:p>
              <a:pPr algn="ctr" defTabSz="685800">
                <a:lnSpc>
                  <a:spcPts val="1307"/>
                </a:lnSpc>
              </a:pPr>
              <a:r>
                <a:rPr lang="en-US" sz="800" b="1" dirty="0" err="1">
                  <a:solidFill>
                    <a:srgbClr val="000000"/>
                  </a:solidFill>
                  <a:latin typeface="League Spartan Bold"/>
                </a:rPr>
                <a:t>Prévention</a:t>
              </a:r>
              <a:endParaRPr lang="en-US" sz="800" b="1" dirty="0">
                <a:solidFill>
                  <a:srgbClr val="000000"/>
                </a:solidFill>
                <a:latin typeface="League Spartan Bold"/>
              </a:endParaRPr>
            </a:p>
            <a:p>
              <a:pPr algn="ctr" defTabSz="685800">
                <a:lnSpc>
                  <a:spcPts val="1307"/>
                </a:lnSpc>
              </a:pPr>
              <a:r>
                <a:rPr lang="en-US" sz="800" b="1" dirty="0">
                  <a:solidFill>
                    <a:srgbClr val="000000"/>
                  </a:solidFill>
                  <a:latin typeface="League Spartan Bold"/>
                </a:rPr>
                <a:t>PRE</a:t>
              </a:r>
            </a:p>
          </p:txBody>
        </p:sp>
      </p:grpSp>
      <p:grpSp>
        <p:nvGrpSpPr>
          <p:cNvPr id="21" name="Group 21"/>
          <p:cNvGrpSpPr/>
          <p:nvPr/>
        </p:nvGrpSpPr>
        <p:grpSpPr>
          <a:xfrm>
            <a:off x="6385705" y="3811478"/>
            <a:ext cx="1226333" cy="694432"/>
            <a:chOff x="0" y="-47625"/>
            <a:chExt cx="4360295" cy="2469087"/>
          </a:xfrm>
        </p:grpSpPr>
        <p:sp>
          <p:nvSpPr>
            <p:cNvPr id="22" name="TextBox 22"/>
            <p:cNvSpPr txBox="1"/>
            <p:nvPr/>
          </p:nvSpPr>
          <p:spPr>
            <a:xfrm>
              <a:off x="0" y="625643"/>
              <a:ext cx="4360295" cy="1795819"/>
            </a:xfrm>
            <a:prstGeom prst="rect">
              <a:avLst/>
            </a:prstGeom>
          </p:spPr>
          <p:txBody>
            <a:bodyPr lIns="0" tIns="0" rIns="0" bIns="0" rtlCol="0" anchor="t">
              <a:spAutoFit/>
            </a:bodyPr>
            <a:lstStyle/>
            <a:p>
              <a:pPr marL="154154" lvl="1" indent="-77077" defTabSz="685800">
                <a:lnSpc>
                  <a:spcPts val="1000"/>
                </a:lnSpc>
                <a:buFont typeface="Arial"/>
                <a:buChar char="•"/>
              </a:pPr>
              <a:r>
                <a:rPr lang="en-US" sz="800" dirty="0" err="1">
                  <a:solidFill>
                    <a:srgbClr val="545454"/>
                  </a:solidFill>
                  <a:latin typeface="Glacial Indifference"/>
                </a:rPr>
                <a:t>Partenariat</a:t>
              </a:r>
              <a:r>
                <a:rPr lang="en-US" sz="800" dirty="0">
                  <a:solidFill>
                    <a:srgbClr val="545454"/>
                  </a:solidFill>
                  <a:latin typeface="Glacial Indifference"/>
                </a:rPr>
                <a:t> </a:t>
              </a:r>
              <a:r>
                <a:rPr lang="en-US" sz="800" dirty="0" err="1">
                  <a:solidFill>
                    <a:srgbClr val="545454"/>
                  </a:solidFill>
                  <a:latin typeface="Glacial Indifference"/>
                </a:rPr>
                <a:t>laboratoire</a:t>
              </a:r>
              <a:r>
                <a:rPr lang="en-US" sz="800" dirty="0">
                  <a:solidFill>
                    <a:srgbClr val="545454"/>
                  </a:solidFill>
                  <a:latin typeface="Glacial Indifference"/>
                </a:rPr>
                <a:t> de recherche</a:t>
              </a:r>
            </a:p>
            <a:p>
              <a:pPr marL="154154" lvl="1" indent="-77077" defTabSz="685800">
                <a:lnSpc>
                  <a:spcPts val="1000"/>
                </a:lnSpc>
                <a:buFont typeface="Arial"/>
                <a:buChar char="•"/>
              </a:pPr>
              <a:r>
                <a:rPr lang="en-US" sz="800" dirty="0">
                  <a:solidFill>
                    <a:srgbClr val="545454"/>
                  </a:solidFill>
                  <a:latin typeface="Glacial Indifference"/>
                </a:rPr>
                <a:t>Travaux de recherche </a:t>
              </a:r>
              <a:r>
                <a:rPr lang="en-US" sz="800" dirty="0" err="1">
                  <a:solidFill>
                    <a:srgbClr val="545454"/>
                  </a:solidFill>
                  <a:latin typeface="Glacial Indifference"/>
                </a:rPr>
                <a:t>empirique</a:t>
              </a:r>
              <a:endParaRPr lang="en-US" sz="800" dirty="0">
                <a:solidFill>
                  <a:srgbClr val="545454"/>
                </a:solidFill>
                <a:latin typeface="Glacial Indifference"/>
              </a:endParaRPr>
            </a:p>
          </p:txBody>
        </p:sp>
        <p:sp>
          <p:nvSpPr>
            <p:cNvPr id="23" name="TextBox 23"/>
            <p:cNvSpPr txBox="1"/>
            <p:nvPr/>
          </p:nvSpPr>
          <p:spPr>
            <a:xfrm>
              <a:off x="0" y="-47625"/>
              <a:ext cx="4360295" cy="556963"/>
            </a:xfrm>
            <a:prstGeom prst="rect">
              <a:avLst/>
            </a:prstGeom>
          </p:spPr>
          <p:txBody>
            <a:bodyPr lIns="0" tIns="0" rIns="0" bIns="0" rtlCol="0" anchor="t">
              <a:spAutoFit/>
            </a:bodyPr>
            <a:lstStyle/>
            <a:p>
              <a:pPr algn="ctr" defTabSz="685800">
                <a:lnSpc>
                  <a:spcPts val="1307"/>
                </a:lnSpc>
              </a:pPr>
              <a:r>
                <a:rPr lang="en-US" sz="800" b="1" dirty="0" err="1">
                  <a:solidFill>
                    <a:srgbClr val="000000"/>
                  </a:solidFill>
                  <a:latin typeface="League Spartan Bold"/>
                </a:rPr>
                <a:t>Comité</a:t>
              </a:r>
              <a:r>
                <a:rPr lang="en-US" sz="800" b="1" dirty="0">
                  <a:solidFill>
                    <a:srgbClr val="000000"/>
                  </a:solidFill>
                  <a:latin typeface="League Spartan Bold"/>
                </a:rPr>
                <a:t> </a:t>
              </a:r>
              <a:r>
                <a:rPr lang="en-US" sz="800" b="1" dirty="0" err="1">
                  <a:solidFill>
                    <a:srgbClr val="000000"/>
                  </a:solidFill>
                  <a:latin typeface="League Spartan Bold"/>
                </a:rPr>
                <a:t>scientifique</a:t>
              </a:r>
              <a:endParaRPr lang="en-US" sz="800" b="1" dirty="0">
                <a:solidFill>
                  <a:srgbClr val="000000"/>
                </a:solidFill>
                <a:latin typeface="League Spartan Bold"/>
              </a:endParaRPr>
            </a:p>
          </p:txBody>
        </p:sp>
      </p:grpSp>
      <p:grpSp>
        <p:nvGrpSpPr>
          <p:cNvPr id="24" name="Group 24"/>
          <p:cNvGrpSpPr/>
          <p:nvPr/>
        </p:nvGrpSpPr>
        <p:grpSpPr>
          <a:xfrm>
            <a:off x="2520985" y="1901793"/>
            <a:ext cx="1336103" cy="699675"/>
            <a:chOff x="0" y="-47625"/>
            <a:chExt cx="3587439" cy="2487732"/>
          </a:xfrm>
        </p:grpSpPr>
        <p:sp>
          <p:nvSpPr>
            <p:cNvPr id="25" name="TextBox 25"/>
            <p:cNvSpPr txBox="1"/>
            <p:nvPr/>
          </p:nvSpPr>
          <p:spPr>
            <a:xfrm>
              <a:off x="0" y="644286"/>
              <a:ext cx="3587439" cy="1795821"/>
            </a:xfrm>
            <a:prstGeom prst="rect">
              <a:avLst/>
            </a:prstGeom>
          </p:spPr>
          <p:txBody>
            <a:bodyPr lIns="0" tIns="0" rIns="0" bIns="0" rtlCol="0" anchor="t">
              <a:spAutoFit/>
            </a:bodyPr>
            <a:lstStyle/>
            <a:p>
              <a:pPr marL="154154" lvl="1" indent="-77077" defTabSz="685800">
                <a:lnSpc>
                  <a:spcPts val="1000"/>
                </a:lnSpc>
                <a:buFont typeface="Arial"/>
                <a:buChar char="•"/>
              </a:pPr>
              <a:r>
                <a:rPr lang="en-US" sz="800" dirty="0">
                  <a:solidFill>
                    <a:srgbClr val="545454"/>
                  </a:solidFill>
                  <a:latin typeface="Glacial Indifference"/>
                </a:rPr>
                <a:t>notification MDPH</a:t>
              </a:r>
            </a:p>
            <a:p>
              <a:pPr marL="154154" lvl="1" indent="-77077" defTabSz="685800">
                <a:lnSpc>
                  <a:spcPts val="1000"/>
                </a:lnSpc>
                <a:buFont typeface="Arial"/>
                <a:buChar char="•"/>
              </a:pPr>
              <a:r>
                <a:rPr lang="en-US" sz="800" dirty="0" err="1">
                  <a:solidFill>
                    <a:srgbClr val="545454"/>
                  </a:solidFill>
                  <a:latin typeface="Glacial Indifference"/>
                </a:rPr>
                <a:t>prise</a:t>
              </a:r>
              <a:r>
                <a:rPr lang="en-US" sz="800" dirty="0">
                  <a:solidFill>
                    <a:srgbClr val="545454"/>
                  </a:solidFill>
                  <a:latin typeface="Glacial Indifference"/>
                </a:rPr>
                <a:t> </a:t>
              </a:r>
              <a:r>
                <a:rPr lang="en-US" sz="800" dirty="0" err="1">
                  <a:solidFill>
                    <a:srgbClr val="545454"/>
                  </a:solidFill>
                  <a:latin typeface="Glacial Indifference"/>
                </a:rPr>
                <a:t>en</a:t>
              </a:r>
              <a:r>
                <a:rPr lang="en-US" sz="800" dirty="0">
                  <a:solidFill>
                    <a:srgbClr val="545454"/>
                  </a:solidFill>
                  <a:latin typeface="Glacial Indifference"/>
                </a:rPr>
                <a:t> charge TSLA</a:t>
              </a:r>
            </a:p>
            <a:p>
              <a:pPr marL="154154" lvl="1" indent="-77077" defTabSz="685800">
                <a:lnSpc>
                  <a:spcPts val="1000"/>
                </a:lnSpc>
                <a:buFont typeface="Arial"/>
                <a:buChar char="•"/>
              </a:pPr>
              <a:r>
                <a:rPr lang="en-US" sz="800" dirty="0">
                  <a:solidFill>
                    <a:srgbClr val="545454"/>
                  </a:solidFill>
                  <a:latin typeface="Glacial Indifference"/>
                </a:rPr>
                <a:t>intervention dans les écoles </a:t>
              </a:r>
            </a:p>
            <a:p>
              <a:pPr marL="154154" lvl="1" indent="-77077" defTabSz="685800">
                <a:lnSpc>
                  <a:spcPts val="1000"/>
                </a:lnSpc>
                <a:buFont typeface="Arial"/>
                <a:buChar char="•"/>
              </a:pPr>
              <a:r>
                <a:rPr lang="en-US" sz="800" dirty="0">
                  <a:solidFill>
                    <a:srgbClr val="545454"/>
                  </a:solidFill>
                  <a:latin typeface="Glacial Indifference"/>
                </a:rPr>
                <a:t>20 places Marseille </a:t>
              </a:r>
              <a:r>
                <a:rPr lang="en-US" sz="800" dirty="0" err="1">
                  <a:solidFill>
                    <a:srgbClr val="545454"/>
                  </a:solidFill>
                  <a:latin typeface="Glacial Indifference"/>
                </a:rPr>
                <a:t>Aubagne</a:t>
              </a:r>
              <a:endParaRPr lang="en-US" sz="800" dirty="0">
                <a:solidFill>
                  <a:srgbClr val="545454"/>
                </a:solidFill>
                <a:latin typeface="Glacial Indifference"/>
              </a:endParaRPr>
            </a:p>
          </p:txBody>
        </p:sp>
        <p:sp>
          <p:nvSpPr>
            <p:cNvPr id="26" name="TextBox 26"/>
            <p:cNvSpPr txBox="1"/>
            <p:nvPr/>
          </p:nvSpPr>
          <p:spPr>
            <a:xfrm>
              <a:off x="0" y="-47625"/>
              <a:ext cx="3587439" cy="556963"/>
            </a:xfrm>
            <a:prstGeom prst="rect">
              <a:avLst/>
            </a:prstGeom>
          </p:spPr>
          <p:txBody>
            <a:bodyPr lIns="0" tIns="0" rIns="0" bIns="0" rtlCol="0" anchor="t">
              <a:spAutoFit/>
            </a:bodyPr>
            <a:lstStyle/>
            <a:p>
              <a:pPr algn="ctr" defTabSz="685800">
                <a:lnSpc>
                  <a:spcPts val="1307"/>
                </a:lnSpc>
              </a:pPr>
              <a:r>
                <a:rPr lang="en-US" sz="800" b="1" dirty="0">
                  <a:solidFill>
                    <a:srgbClr val="000000"/>
                  </a:solidFill>
                  <a:latin typeface="League Spartan Bold"/>
                </a:rPr>
                <a:t>SESSAD</a:t>
              </a:r>
            </a:p>
          </p:txBody>
        </p:sp>
      </p:grpSp>
      <p:sp>
        <p:nvSpPr>
          <p:cNvPr id="27" name="TextBox 27"/>
          <p:cNvSpPr txBox="1"/>
          <p:nvPr/>
        </p:nvSpPr>
        <p:spPr>
          <a:xfrm>
            <a:off x="5040052" y="1651350"/>
            <a:ext cx="710363" cy="224292"/>
          </a:xfrm>
          <a:prstGeom prst="rect">
            <a:avLst/>
          </a:prstGeom>
        </p:spPr>
        <p:txBody>
          <a:bodyPr lIns="0" tIns="0" rIns="0" bIns="0" rtlCol="0" anchor="t">
            <a:spAutoFit/>
          </a:bodyPr>
          <a:lstStyle/>
          <a:p>
            <a:pPr algn="ctr" defTabSz="685800">
              <a:lnSpc>
                <a:spcPts val="923"/>
              </a:lnSpc>
            </a:pPr>
            <a:r>
              <a:rPr lang="en-US" sz="800" dirty="0">
                <a:solidFill>
                  <a:srgbClr val="FAFAFA"/>
                </a:solidFill>
                <a:latin typeface="League Spartan"/>
              </a:rPr>
              <a:t>COORDINATION</a:t>
            </a:r>
          </a:p>
          <a:p>
            <a:pPr algn="ctr" defTabSz="685800">
              <a:lnSpc>
                <a:spcPts val="923"/>
              </a:lnSpc>
            </a:pPr>
            <a:r>
              <a:rPr lang="en-US" sz="659" dirty="0">
                <a:solidFill>
                  <a:srgbClr val="FAFAFA"/>
                </a:solidFill>
                <a:latin typeface="League Spartan"/>
              </a:rPr>
              <a:t>CLINIQUE</a:t>
            </a:r>
          </a:p>
        </p:txBody>
      </p:sp>
      <p:grpSp>
        <p:nvGrpSpPr>
          <p:cNvPr id="28" name="Group 28"/>
          <p:cNvGrpSpPr/>
          <p:nvPr/>
        </p:nvGrpSpPr>
        <p:grpSpPr>
          <a:xfrm rot="-10800000">
            <a:off x="4061181" y="2002013"/>
            <a:ext cx="782717" cy="782717"/>
            <a:chOff x="0" y="0"/>
            <a:chExt cx="6350000" cy="6350000"/>
          </a:xfrm>
        </p:grpSpPr>
        <p:sp>
          <p:nvSpPr>
            <p:cNvPr id="29" name="Freeform 2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BF00"/>
            </a:solidFill>
          </p:spPr>
          <p:txBody>
            <a:bodyPr/>
            <a:lstStyle/>
            <a:p>
              <a:pPr defTabSz="685800"/>
              <a:endParaRPr lang="fr-FR" sz="800">
                <a:solidFill>
                  <a:srgbClr val="000000"/>
                </a:solidFill>
                <a:latin typeface="Arial Regular"/>
              </a:endParaRPr>
            </a:p>
          </p:txBody>
        </p:sp>
      </p:grpSp>
      <p:grpSp>
        <p:nvGrpSpPr>
          <p:cNvPr id="30" name="Group 30"/>
          <p:cNvGrpSpPr/>
          <p:nvPr/>
        </p:nvGrpSpPr>
        <p:grpSpPr>
          <a:xfrm rot="-10800000">
            <a:off x="5948767" y="2006281"/>
            <a:ext cx="782717" cy="782717"/>
            <a:chOff x="0" y="0"/>
            <a:chExt cx="6350000" cy="6350000"/>
          </a:xfrm>
        </p:grpSpPr>
        <p:sp>
          <p:nvSpPr>
            <p:cNvPr id="31" name="Freeform 3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C9AF"/>
            </a:solidFill>
          </p:spPr>
          <p:txBody>
            <a:bodyPr/>
            <a:lstStyle/>
            <a:p>
              <a:pPr defTabSz="685800"/>
              <a:endParaRPr lang="fr-FR" sz="800">
                <a:solidFill>
                  <a:srgbClr val="000000"/>
                </a:solidFill>
                <a:latin typeface="Arial Regular"/>
              </a:endParaRPr>
            </a:p>
          </p:txBody>
        </p:sp>
      </p:grpSp>
      <p:grpSp>
        <p:nvGrpSpPr>
          <p:cNvPr id="32" name="Group 32"/>
          <p:cNvGrpSpPr/>
          <p:nvPr/>
        </p:nvGrpSpPr>
        <p:grpSpPr>
          <a:xfrm rot="-10800000">
            <a:off x="5858987" y="3010978"/>
            <a:ext cx="782717" cy="782717"/>
            <a:chOff x="0" y="0"/>
            <a:chExt cx="6350000" cy="6350000"/>
          </a:xfrm>
        </p:grpSpPr>
        <p:sp>
          <p:nvSpPr>
            <p:cNvPr id="33" name="Freeform 3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9AFF"/>
            </a:solidFill>
          </p:spPr>
          <p:txBody>
            <a:bodyPr/>
            <a:lstStyle/>
            <a:p>
              <a:pPr defTabSz="685800"/>
              <a:endParaRPr lang="fr-FR" sz="800">
                <a:solidFill>
                  <a:srgbClr val="000000"/>
                </a:solidFill>
                <a:latin typeface="Arial Regular"/>
              </a:endParaRPr>
            </a:p>
          </p:txBody>
        </p:sp>
      </p:grpSp>
      <p:grpSp>
        <p:nvGrpSpPr>
          <p:cNvPr id="34" name="Group 34"/>
          <p:cNvGrpSpPr/>
          <p:nvPr/>
        </p:nvGrpSpPr>
        <p:grpSpPr>
          <a:xfrm rot="-10800000">
            <a:off x="4083458" y="2978214"/>
            <a:ext cx="782717" cy="782717"/>
            <a:chOff x="0" y="0"/>
            <a:chExt cx="6350000" cy="6350000"/>
          </a:xfrm>
        </p:grpSpPr>
        <p:sp>
          <p:nvSpPr>
            <p:cNvPr id="35" name="Freeform 3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7E91"/>
            </a:solidFill>
          </p:spPr>
          <p:txBody>
            <a:bodyPr/>
            <a:lstStyle/>
            <a:p>
              <a:pPr defTabSz="685800"/>
              <a:endParaRPr lang="fr-FR" sz="675">
                <a:solidFill>
                  <a:srgbClr val="000000"/>
                </a:solidFill>
                <a:latin typeface="Arial Regular"/>
              </a:endParaRPr>
            </a:p>
          </p:txBody>
        </p:sp>
      </p:grpSp>
      <p:grpSp>
        <p:nvGrpSpPr>
          <p:cNvPr id="36" name="Group 36"/>
          <p:cNvGrpSpPr/>
          <p:nvPr/>
        </p:nvGrpSpPr>
        <p:grpSpPr>
          <a:xfrm>
            <a:off x="2753516" y="3483602"/>
            <a:ext cx="1362550" cy="711522"/>
            <a:chOff x="0" y="-47625"/>
            <a:chExt cx="4844622" cy="2529851"/>
          </a:xfrm>
        </p:grpSpPr>
        <p:sp>
          <p:nvSpPr>
            <p:cNvPr id="37" name="TextBox 37"/>
            <p:cNvSpPr txBox="1"/>
            <p:nvPr/>
          </p:nvSpPr>
          <p:spPr>
            <a:xfrm>
              <a:off x="0" y="686407"/>
              <a:ext cx="4844622" cy="1795819"/>
            </a:xfrm>
            <a:prstGeom prst="rect">
              <a:avLst/>
            </a:prstGeom>
          </p:spPr>
          <p:txBody>
            <a:bodyPr lIns="0" tIns="0" rIns="0" bIns="0" rtlCol="0" anchor="t">
              <a:spAutoFit/>
            </a:bodyPr>
            <a:lstStyle/>
            <a:p>
              <a:pPr marL="154154" lvl="1" indent="-77077" defTabSz="685800">
                <a:lnSpc>
                  <a:spcPts val="1000"/>
                </a:lnSpc>
                <a:buFont typeface="Arial"/>
                <a:buChar char="•"/>
              </a:pPr>
              <a:r>
                <a:rPr lang="en-US" sz="800" dirty="0" err="1">
                  <a:solidFill>
                    <a:srgbClr val="545454"/>
                  </a:solidFill>
                  <a:latin typeface="Glacial Indifference"/>
                </a:rPr>
                <a:t>Professionnels</a:t>
              </a:r>
              <a:r>
                <a:rPr lang="en-US" sz="800" dirty="0">
                  <a:solidFill>
                    <a:srgbClr val="545454"/>
                  </a:solidFill>
                  <a:latin typeface="Glacial Indifference"/>
                </a:rPr>
                <a:t> de santé et de </a:t>
              </a:r>
              <a:r>
                <a:rPr lang="en-US" sz="800" dirty="0" err="1">
                  <a:solidFill>
                    <a:srgbClr val="545454"/>
                  </a:solidFill>
                  <a:latin typeface="Glacial Indifference"/>
                </a:rPr>
                <a:t>l'Education</a:t>
              </a:r>
              <a:r>
                <a:rPr lang="en-US" sz="800" dirty="0">
                  <a:solidFill>
                    <a:srgbClr val="545454"/>
                  </a:solidFill>
                  <a:latin typeface="Glacial Indifference"/>
                </a:rPr>
                <a:t> Nationale</a:t>
              </a:r>
            </a:p>
            <a:p>
              <a:pPr marL="154154" lvl="1" indent="-77077" defTabSz="685800">
                <a:lnSpc>
                  <a:spcPts val="1000"/>
                </a:lnSpc>
                <a:buFont typeface="Arial"/>
                <a:buChar char="•"/>
              </a:pPr>
              <a:r>
                <a:rPr lang="en-US" sz="800" dirty="0" err="1">
                  <a:solidFill>
                    <a:srgbClr val="545454"/>
                  </a:solidFill>
                  <a:latin typeface="Glacial Indifference"/>
                </a:rPr>
                <a:t>organisme</a:t>
              </a:r>
              <a:r>
                <a:rPr lang="en-US" sz="800" dirty="0">
                  <a:solidFill>
                    <a:srgbClr val="545454"/>
                  </a:solidFill>
                  <a:latin typeface="Glacial Indifference"/>
                </a:rPr>
                <a:t> de Formation FORMADYS - </a:t>
              </a:r>
              <a:r>
                <a:rPr lang="en-US" sz="800" dirty="0" err="1">
                  <a:solidFill>
                    <a:srgbClr val="545454"/>
                  </a:solidFill>
                  <a:latin typeface="Glacial Indifference"/>
                </a:rPr>
                <a:t>qualiopi</a:t>
              </a:r>
              <a:endParaRPr lang="en-US" sz="800" dirty="0">
                <a:solidFill>
                  <a:srgbClr val="545454"/>
                </a:solidFill>
                <a:latin typeface="Glacial Indifference"/>
              </a:endParaRPr>
            </a:p>
          </p:txBody>
        </p:sp>
        <p:sp>
          <p:nvSpPr>
            <p:cNvPr id="38" name="TextBox 38"/>
            <p:cNvSpPr txBox="1"/>
            <p:nvPr/>
          </p:nvSpPr>
          <p:spPr>
            <a:xfrm>
              <a:off x="0" y="-47625"/>
              <a:ext cx="4844622" cy="556962"/>
            </a:xfrm>
            <a:prstGeom prst="rect">
              <a:avLst/>
            </a:prstGeom>
          </p:spPr>
          <p:txBody>
            <a:bodyPr lIns="0" tIns="0" rIns="0" bIns="0" rtlCol="0" anchor="t">
              <a:spAutoFit/>
            </a:bodyPr>
            <a:lstStyle/>
            <a:p>
              <a:pPr algn="ctr" defTabSz="685800">
                <a:lnSpc>
                  <a:spcPts val="1307"/>
                </a:lnSpc>
              </a:pPr>
              <a:r>
                <a:rPr lang="en-US" sz="800" b="1" dirty="0">
                  <a:solidFill>
                    <a:srgbClr val="000000"/>
                  </a:solidFill>
                  <a:latin typeface="League Spartan Bold"/>
                </a:rPr>
                <a:t>Interventions</a:t>
              </a:r>
            </a:p>
          </p:txBody>
        </p:sp>
      </p:grpSp>
      <p:sp>
        <p:nvSpPr>
          <p:cNvPr id="39" name="TextBox 39"/>
          <p:cNvSpPr txBox="1"/>
          <p:nvPr/>
        </p:nvSpPr>
        <p:spPr>
          <a:xfrm>
            <a:off x="4153178" y="3174482"/>
            <a:ext cx="598721" cy="346249"/>
          </a:xfrm>
          <a:prstGeom prst="rect">
            <a:avLst/>
          </a:prstGeom>
        </p:spPr>
        <p:txBody>
          <a:bodyPr wrap="square" lIns="0" tIns="0" rIns="0" bIns="0" rtlCol="0" anchor="t">
            <a:spAutoFit/>
          </a:bodyPr>
          <a:lstStyle/>
          <a:p>
            <a:pPr algn="ctr" defTabSz="685800">
              <a:lnSpc>
                <a:spcPts val="923"/>
              </a:lnSpc>
            </a:pPr>
            <a:r>
              <a:rPr lang="en-US" sz="659" dirty="0">
                <a:solidFill>
                  <a:srgbClr val="FAFAFA"/>
                </a:solidFill>
                <a:latin typeface="League Spartan"/>
              </a:rPr>
              <a:t>APPUI AUX PRATIQUES </a:t>
            </a:r>
            <a:r>
              <a:rPr lang="en-US" sz="800" dirty="0">
                <a:solidFill>
                  <a:srgbClr val="FAFAFA"/>
                </a:solidFill>
                <a:latin typeface="League Spartan"/>
              </a:rPr>
              <a:t>FORMATION</a:t>
            </a:r>
          </a:p>
        </p:txBody>
      </p:sp>
      <p:sp>
        <p:nvSpPr>
          <p:cNvPr id="40" name="TextBox 40"/>
          <p:cNvSpPr txBox="1"/>
          <p:nvPr/>
        </p:nvSpPr>
        <p:spPr>
          <a:xfrm>
            <a:off x="4291182" y="2333480"/>
            <a:ext cx="280863" cy="108876"/>
          </a:xfrm>
          <a:prstGeom prst="rect">
            <a:avLst/>
          </a:prstGeom>
        </p:spPr>
        <p:txBody>
          <a:bodyPr lIns="0" tIns="0" rIns="0" bIns="0" rtlCol="0" anchor="t">
            <a:spAutoFit/>
          </a:bodyPr>
          <a:lstStyle/>
          <a:p>
            <a:pPr algn="ctr" defTabSz="685800">
              <a:lnSpc>
                <a:spcPts val="923"/>
              </a:lnSpc>
            </a:pPr>
            <a:r>
              <a:rPr lang="en-US" sz="659">
                <a:solidFill>
                  <a:srgbClr val="FAFAFA"/>
                </a:solidFill>
                <a:latin typeface="League Spartan"/>
              </a:rPr>
              <a:t>SOINS</a:t>
            </a:r>
          </a:p>
        </p:txBody>
      </p:sp>
      <p:sp>
        <p:nvSpPr>
          <p:cNvPr id="41" name="TextBox 41"/>
          <p:cNvSpPr txBox="1"/>
          <p:nvPr/>
        </p:nvSpPr>
        <p:spPr>
          <a:xfrm>
            <a:off x="6057236" y="2337748"/>
            <a:ext cx="565780" cy="108876"/>
          </a:xfrm>
          <a:prstGeom prst="rect">
            <a:avLst/>
          </a:prstGeom>
        </p:spPr>
        <p:txBody>
          <a:bodyPr lIns="0" tIns="0" rIns="0" bIns="0" rtlCol="0" anchor="t">
            <a:spAutoFit/>
          </a:bodyPr>
          <a:lstStyle/>
          <a:p>
            <a:pPr algn="ctr" defTabSz="685800">
              <a:lnSpc>
                <a:spcPts val="923"/>
              </a:lnSpc>
            </a:pPr>
            <a:r>
              <a:rPr lang="en-US" sz="659">
                <a:solidFill>
                  <a:srgbClr val="FAFAFA"/>
                </a:solidFill>
                <a:latin typeface="League Spartan"/>
              </a:rPr>
              <a:t>PREVENTION</a:t>
            </a:r>
          </a:p>
        </p:txBody>
      </p:sp>
      <p:sp>
        <p:nvSpPr>
          <p:cNvPr id="42" name="TextBox 42"/>
          <p:cNvSpPr txBox="1"/>
          <p:nvPr/>
        </p:nvSpPr>
        <p:spPr>
          <a:xfrm>
            <a:off x="5954688" y="3377897"/>
            <a:ext cx="624207" cy="108876"/>
          </a:xfrm>
          <a:prstGeom prst="rect">
            <a:avLst/>
          </a:prstGeom>
        </p:spPr>
        <p:txBody>
          <a:bodyPr wrap="square" lIns="0" tIns="0" rIns="0" bIns="0" rtlCol="0" anchor="t">
            <a:spAutoFit/>
          </a:bodyPr>
          <a:lstStyle/>
          <a:p>
            <a:pPr algn="ctr" defTabSz="685800">
              <a:lnSpc>
                <a:spcPts val="923"/>
              </a:lnSpc>
            </a:pPr>
            <a:r>
              <a:rPr lang="en-US" sz="659" dirty="0">
                <a:solidFill>
                  <a:srgbClr val="FAFAFA"/>
                </a:solidFill>
                <a:latin typeface="League Spartan"/>
              </a:rPr>
              <a:t>RECHERCHE</a:t>
            </a:r>
          </a:p>
        </p:txBody>
      </p:sp>
      <p:sp>
        <p:nvSpPr>
          <p:cNvPr id="43" name="Freeform 43"/>
          <p:cNvSpPr/>
          <p:nvPr/>
        </p:nvSpPr>
        <p:spPr>
          <a:xfrm>
            <a:off x="4745607" y="2608111"/>
            <a:ext cx="1329329" cy="435599"/>
          </a:xfrm>
          <a:custGeom>
            <a:avLst/>
            <a:gdLst/>
            <a:ahLst/>
            <a:cxnLst/>
            <a:rect l="l" t="t" r="r" b="b"/>
            <a:pathLst>
              <a:path w="3544876" h="1161598">
                <a:moveTo>
                  <a:pt x="0" y="0"/>
                </a:moveTo>
                <a:lnTo>
                  <a:pt x="3544876" y="0"/>
                </a:lnTo>
                <a:lnTo>
                  <a:pt x="3544876" y="1161598"/>
                </a:lnTo>
                <a:lnTo>
                  <a:pt x="0" y="1161598"/>
                </a:lnTo>
                <a:lnTo>
                  <a:pt x="0" y="0"/>
                </a:lnTo>
                <a:close/>
              </a:path>
            </a:pathLst>
          </a:custGeom>
          <a:blipFill>
            <a:blip r:embed="rId2"/>
            <a:stretch>
              <a:fillRect/>
            </a:stretch>
          </a:blipFill>
        </p:spPr>
        <p:txBody>
          <a:bodyPr/>
          <a:lstStyle/>
          <a:p>
            <a:pPr defTabSz="685800"/>
            <a:endParaRPr lang="fr-FR" sz="675" b="1" dirty="0">
              <a:solidFill>
                <a:srgbClr val="000000"/>
              </a:solidFill>
              <a:latin typeface="Arial Regular"/>
            </a:endParaRPr>
          </a:p>
        </p:txBody>
      </p:sp>
      <p:grpSp>
        <p:nvGrpSpPr>
          <p:cNvPr id="44" name="Group 44"/>
          <p:cNvGrpSpPr/>
          <p:nvPr/>
        </p:nvGrpSpPr>
        <p:grpSpPr>
          <a:xfrm>
            <a:off x="3386140" y="533991"/>
            <a:ext cx="1687448" cy="847766"/>
            <a:chOff x="0" y="-47625"/>
            <a:chExt cx="5999815" cy="3014277"/>
          </a:xfrm>
        </p:grpSpPr>
        <p:sp>
          <p:nvSpPr>
            <p:cNvPr id="45" name="TextBox 45"/>
            <p:cNvSpPr txBox="1"/>
            <p:nvPr/>
          </p:nvSpPr>
          <p:spPr>
            <a:xfrm>
              <a:off x="0" y="1598756"/>
              <a:ext cx="5999815" cy="1367896"/>
            </a:xfrm>
            <a:prstGeom prst="rect">
              <a:avLst/>
            </a:prstGeom>
          </p:spPr>
          <p:txBody>
            <a:bodyPr lIns="0" tIns="0" rIns="0" bIns="0" rtlCol="0" anchor="t">
              <a:spAutoFit/>
            </a:bodyPr>
            <a:lstStyle/>
            <a:p>
              <a:pPr marL="154154" lvl="1" indent="-77077" defTabSz="685800">
                <a:lnSpc>
                  <a:spcPts val="1000"/>
                </a:lnSpc>
                <a:buFont typeface="Arial"/>
                <a:buChar char="•"/>
              </a:pPr>
              <a:r>
                <a:rPr lang="en-US" sz="900" dirty="0" err="1">
                  <a:solidFill>
                    <a:srgbClr val="545454"/>
                  </a:solidFill>
                  <a:latin typeface="Glacial Indifference"/>
                </a:rPr>
                <a:t>Parcours</a:t>
              </a:r>
              <a:r>
                <a:rPr lang="en-US" sz="900" dirty="0">
                  <a:solidFill>
                    <a:srgbClr val="545454"/>
                  </a:solidFill>
                  <a:latin typeface="Glacial Indifference"/>
                </a:rPr>
                <a:t> de diagnostic et </a:t>
              </a:r>
              <a:r>
                <a:rPr lang="en-US" sz="900" dirty="0" err="1">
                  <a:solidFill>
                    <a:srgbClr val="545454"/>
                  </a:solidFill>
                  <a:latin typeface="Glacial Indifference"/>
                </a:rPr>
                <a:t>d'interventions</a:t>
              </a:r>
              <a:endParaRPr lang="en-US" sz="900" dirty="0">
                <a:solidFill>
                  <a:srgbClr val="545454"/>
                </a:solidFill>
                <a:latin typeface="Glacial Indifference"/>
              </a:endParaRPr>
            </a:p>
            <a:p>
              <a:pPr marL="154154" lvl="1" indent="-77077" defTabSz="685800">
                <a:lnSpc>
                  <a:spcPts val="1000"/>
                </a:lnSpc>
                <a:buFont typeface="Arial"/>
                <a:buChar char="•"/>
              </a:pPr>
              <a:r>
                <a:rPr lang="en-US" sz="900" dirty="0">
                  <a:solidFill>
                    <a:srgbClr val="545454"/>
                  </a:solidFill>
                  <a:latin typeface="Glacial Indifference"/>
                </a:rPr>
                <a:t> </a:t>
              </a:r>
              <a:r>
                <a:rPr lang="en-US" sz="900" dirty="0" err="1">
                  <a:solidFill>
                    <a:srgbClr val="545454"/>
                  </a:solidFill>
                  <a:latin typeface="Glacial Indifference"/>
                </a:rPr>
                <a:t>Bouches</a:t>
              </a:r>
              <a:r>
                <a:rPr lang="en-US" sz="900" dirty="0">
                  <a:solidFill>
                    <a:srgbClr val="545454"/>
                  </a:solidFill>
                  <a:latin typeface="Glacial Indifference"/>
                </a:rPr>
                <a:t> du Rhône et Vaucluse</a:t>
              </a:r>
            </a:p>
          </p:txBody>
        </p:sp>
        <p:sp>
          <p:nvSpPr>
            <p:cNvPr id="46" name="TextBox 46"/>
            <p:cNvSpPr txBox="1"/>
            <p:nvPr/>
          </p:nvSpPr>
          <p:spPr>
            <a:xfrm>
              <a:off x="0" y="-47625"/>
              <a:ext cx="5999815" cy="1504685"/>
            </a:xfrm>
            <a:prstGeom prst="rect">
              <a:avLst/>
            </a:prstGeom>
          </p:spPr>
          <p:txBody>
            <a:bodyPr lIns="0" tIns="0" rIns="0" bIns="0" rtlCol="0" anchor="t">
              <a:spAutoFit/>
            </a:bodyPr>
            <a:lstStyle/>
            <a:p>
              <a:pPr algn="ctr" defTabSz="685800">
                <a:lnSpc>
                  <a:spcPts val="1307"/>
                </a:lnSpc>
              </a:pPr>
              <a:r>
                <a:rPr lang="en-US" sz="900" b="1" dirty="0">
                  <a:solidFill>
                    <a:srgbClr val="000000"/>
                  </a:solidFill>
                  <a:latin typeface="League Spartan Bold"/>
                </a:rPr>
                <a:t>PCO 7/12</a:t>
              </a:r>
            </a:p>
            <a:p>
              <a:pPr algn="ctr" defTabSz="685800">
                <a:lnSpc>
                  <a:spcPts val="1000"/>
                </a:lnSpc>
              </a:pPr>
              <a:r>
                <a:rPr lang="en-US" sz="900" dirty="0">
                  <a:solidFill>
                    <a:srgbClr val="000000"/>
                  </a:solidFill>
                  <a:latin typeface="League Spartan Bold"/>
                </a:rPr>
                <a:t>Plateforme de Coordination et d'Orientation</a:t>
              </a:r>
            </a:p>
          </p:txBody>
        </p:sp>
      </p:grpSp>
      <p:sp>
        <p:nvSpPr>
          <p:cNvPr id="47" name="Freeform 47"/>
          <p:cNvSpPr/>
          <p:nvPr/>
        </p:nvSpPr>
        <p:spPr>
          <a:xfrm>
            <a:off x="1277635" y="4699700"/>
            <a:ext cx="942908" cy="264225"/>
          </a:xfrm>
          <a:custGeom>
            <a:avLst/>
            <a:gdLst/>
            <a:ahLst/>
            <a:cxnLst/>
            <a:rect l="l" t="t" r="r" b="b"/>
            <a:pathLst>
              <a:path w="2514422" h="704600">
                <a:moveTo>
                  <a:pt x="0" y="0"/>
                </a:moveTo>
                <a:lnTo>
                  <a:pt x="2514422" y="0"/>
                </a:lnTo>
                <a:lnTo>
                  <a:pt x="2514422" y="704600"/>
                </a:lnTo>
                <a:lnTo>
                  <a:pt x="0" y="704600"/>
                </a:lnTo>
                <a:lnTo>
                  <a:pt x="0" y="0"/>
                </a:lnTo>
                <a:close/>
              </a:path>
            </a:pathLst>
          </a:custGeom>
          <a:blipFill>
            <a:blip r:embed="rId3"/>
            <a:stretch>
              <a:fillRect b="-16936"/>
            </a:stretch>
          </a:blipFill>
        </p:spPr>
        <p:txBody>
          <a:bodyPr/>
          <a:lstStyle/>
          <a:p>
            <a:pPr defTabSz="685800"/>
            <a:endParaRPr lang="fr-FR" sz="675">
              <a:solidFill>
                <a:srgbClr val="000000"/>
              </a:solidFill>
              <a:latin typeface="Arial Regular"/>
            </a:endParaRPr>
          </a:p>
        </p:txBody>
      </p:sp>
      <p:grpSp>
        <p:nvGrpSpPr>
          <p:cNvPr id="48" name="Group 28">
            <a:extLst>
              <a:ext uri="{FF2B5EF4-FFF2-40B4-BE49-F238E27FC236}">
                <a16:creationId xmlns:a16="http://schemas.microsoft.com/office/drawing/2014/main" id="{228A6D16-C0F0-ED25-EB42-4C9076E2F135}"/>
              </a:ext>
            </a:extLst>
          </p:cNvPr>
          <p:cNvGrpSpPr/>
          <p:nvPr/>
        </p:nvGrpSpPr>
        <p:grpSpPr>
          <a:xfrm rot="-10800000">
            <a:off x="4994162" y="3324063"/>
            <a:ext cx="782717" cy="782717"/>
            <a:chOff x="0" y="0"/>
            <a:chExt cx="6350000" cy="6350000"/>
          </a:xfrm>
          <a:solidFill>
            <a:schemeClr val="accent2"/>
          </a:solidFill>
        </p:grpSpPr>
        <p:sp>
          <p:nvSpPr>
            <p:cNvPr id="49" name="Freeform 29">
              <a:extLst>
                <a:ext uri="{FF2B5EF4-FFF2-40B4-BE49-F238E27FC236}">
                  <a16:creationId xmlns:a16="http://schemas.microsoft.com/office/drawing/2014/main" id="{F187A1C6-6292-D250-8AF7-71EDC58AF0C7}"/>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pPr defTabSz="685800"/>
              <a:endParaRPr lang="fr-FR" sz="675">
                <a:solidFill>
                  <a:srgbClr val="000000"/>
                </a:solidFill>
                <a:latin typeface="Arial Regular"/>
              </a:endParaRPr>
            </a:p>
          </p:txBody>
        </p:sp>
      </p:grpSp>
      <p:sp>
        <p:nvSpPr>
          <p:cNvPr id="50" name="TextBox 40">
            <a:extLst>
              <a:ext uri="{FF2B5EF4-FFF2-40B4-BE49-F238E27FC236}">
                <a16:creationId xmlns:a16="http://schemas.microsoft.com/office/drawing/2014/main" id="{9062DDBE-C019-FDBA-E8AE-86A3877E5C6D}"/>
              </a:ext>
            </a:extLst>
          </p:cNvPr>
          <p:cNvSpPr txBox="1"/>
          <p:nvPr/>
        </p:nvSpPr>
        <p:spPr>
          <a:xfrm>
            <a:off x="5010476" y="3610259"/>
            <a:ext cx="706499" cy="230832"/>
          </a:xfrm>
          <a:prstGeom prst="rect">
            <a:avLst/>
          </a:prstGeom>
          <a:solidFill>
            <a:schemeClr val="accent2"/>
          </a:solidFill>
        </p:spPr>
        <p:txBody>
          <a:bodyPr wrap="square" lIns="0" tIns="0" rIns="0" bIns="0" rtlCol="0" anchor="t">
            <a:spAutoFit/>
          </a:bodyPr>
          <a:lstStyle/>
          <a:p>
            <a:pPr algn="ctr" defTabSz="685800">
              <a:lnSpc>
                <a:spcPts val="923"/>
              </a:lnSpc>
            </a:pPr>
            <a:r>
              <a:rPr lang="en-US" sz="659" dirty="0">
                <a:solidFill>
                  <a:srgbClr val="FAFAFA"/>
                </a:solidFill>
                <a:latin typeface="League Spartan"/>
              </a:rPr>
              <a:t>COORDINATION </a:t>
            </a:r>
            <a:r>
              <a:rPr lang="en-US" sz="800" dirty="0">
                <a:solidFill>
                  <a:srgbClr val="FAFAFA"/>
                </a:solidFill>
                <a:latin typeface="League Spartan"/>
              </a:rPr>
              <a:t>TERRITORIALE</a:t>
            </a:r>
          </a:p>
        </p:txBody>
      </p:sp>
      <p:grpSp>
        <p:nvGrpSpPr>
          <p:cNvPr id="54" name="Group 36">
            <a:extLst>
              <a:ext uri="{FF2B5EF4-FFF2-40B4-BE49-F238E27FC236}">
                <a16:creationId xmlns:a16="http://schemas.microsoft.com/office/drawing/2014/main" id="{920E64D2-492B-BAB3-9150-740B15903259}"/>
              </a:ext>
            </a:extLst>
          </p:cNvPr>
          <p:cNvGrpSpPr/>
          <p:nvPr/>
        </p:nvGrpSpPr>
        <p:grpSpPr>
          <a:xfrm>
            <a:off x="4700028" y="4191930"/>
            <a:ext cx="1492153" cy="1099192"/>
            <a:chOff x="0" y="-47625"/>
            <a:chExt cx="4844622" cy="3908233"/>
          </a:xfrm>
        </p:grpSpPr>
        <p:sp>
          <p:nvSpPr>
            <p:cNvPr id="55" name="TextBox 37">
              <a:extLst>
                <a:ext uri="{FF2B5EF4-FFF2-40B4-BE49-F238E27FC236}">
                  <a16:creationId xmlns:a16="http://schemas.microsoft.com/office/drawing/2014/main" id="{135B65BD-AB4E-3D37-622D-62FF2D1F748D}"/>
                </a:ext>
              </a:extLst>
            </p:cNvPr>
            <p:cNvSpPr txBox="1"/>
            <p:nvPr/>
          </p:nvSpPr>
          <p:spPr>
            <a:xfrm>
              <a:off x="0" y="686408"/>
              <a:ext cx="4844622" cy="3174200"/>
            </a:xfrm>
            <a:prstGeom prst="rect">
              <a:avLst/>
            </a:prstGeom>
          </p:spPr>
          <p:txBody>
            <a:bodyPr lIns="0" tIns="0" rIns="0" bIns="0" rtlCol="0" anchor="t">
              <a:spAutoFit/>
            </a:bodyPr>
            <a:lstStyle/>
            <a:p>
              <a:pPr marL="154154" lvl="1" indent="-77077" defTabSz="685800">
                <a:lnSpc>
                  <a:spcPts val="1000"/>
                </a:lnSpc>
                <a:buFont typeface="Arial"/>
                <a:buChar char="•"/>
              </a:pPr>
              <a:r>
                <a:rPr lang="en-US" sz="800" dirty="0">
                  <a:solidFill>
                    <a:srgbClr val="545454"/>
                  </a:solidFill>
                  <a:latin typeface="Glacial Indifference"/>
                </a:rPr>
                <a:t>Travail </a:t>
              </a:r>
              <a:r>
                <a:rPr lang="en-US" sz="800" dirty="0" err="1">
                  <a:solidFill>
                    <a:srgbClr val="545454"/>
                  </a:solidFill>
                  <a:latin typeface="Glacial Indifference"/>
                </a:rPr>
                <a:t>partenarial</a:t>
              </a:r>
              <a:r>
                <a:rPr lang="en-US" sz="800" dirty="0">
                  <a:solidFill>
                    <a:srgbClr val="545454"/>
                  </a:solidFill>
                  <a:latin typeface="Glacial Indifference"/>
                </a:rPr>
                <a:t> sur la </a:t>
              </a:r>
              <a:r>
                <a:rPr lang="en-US" sz="800" dirty="0" err="1">
                  <a:solidFill>
                    <a:srgbClr val="545454"/>
                  </a:solidFill>
                  <a:latin typeface="Glacial Indifference"/>
                </a:rPr>
                <a:t>lisibilité</a:t>
              </a:r>
              <a:r>
                <a:rPr lang="en-US" sz="800" dirty="0">
                  <a:solidFill>
                    <a:srgbClr val="545454"/>
                  </a:solidFill>
                  <a:latin typeface="Glacial Indifference"/>
                </a:rPr>
                <a:t> de </a:t>
              </a:r>
              <a:r>
                <a:rPr lang="en-US" sz="800" dirty="0" err="1">
                  <a:solidFill>
                    <a:srgbClr val="545454"/>
                  </a:solidFill>
                  <a:latin typeface="Glacial Indifference"/>
                </a:rPr>
                <a:t>l’offre</a:t>
              </a:r>
              <a:endParaRPr lang="en-US" sz="800" dirty="0">
                <a:solidFill>
                  <a:srgbClr val="545454"/>
                </a:solidFill>
                <a:latin typeface="Glacial Indifference"/>
              </a:endParaRPr>
            </a:p>
            <a:p>
              <a:pPr marL="154154" lvl="1" indent="-77077" defTabSz="685800">
                <a:lnSpc>
                  <a:spcPts val="1000"/>
                </a:lnSpc>
                <a:buFont typeface="Arial"/>
                <a:buChar char="•"/>
              </a:pPr>
              <a:r>
                <a:rPr lang="en-US" sz="800" dirty="0" err="1">
                  <a:solidFill>
                    <a:srgbClr val="545454"/>
                  </a:solidFill>
                  <a:latin typeface="Glacial Indifference"/>
                </a:rPr>
                <a:t>Remontées</a:t>
              </a:r>
              <a:r>
                <a:rPr lang="en-US" sz="800" dirty="0">
                  <a:solidFill>
                    <a:srgbClr val="545454"/>
                  </a:solidFill>
                  <a:latin typeface="Glacial Indifference"/>
                </a:rPr>
                <a:t> à </a:t>
              </a:r>
              <a:r>
                <a:rPr lang="en-US" sz="800" dirty="0" err="1">
                  <a:solidFill>
                    <a:srgbClr val="545454"/>
                  </a:solidFill>
                  <a:latin typeface="Glacial Indifference"/>
                </a:rPr>
                <a:t>l’ARS</a:t>
              </a:r>
              <a:r>
                <a:rPr lang="en-US" sz="800" dirty="0">
                  <a:solidFill>
                    <a:srgbClr val="545454"/>
                  </a:solidFill>
                  <a:latin typeface="Glacial Indifference"/>
                </a:rPr>
                <a:t> des points de ruptures de </a:t>
              </a:r>
              <a:r>
                <a:rPr lang="en-US" sz="800" dirty="0" err="1">
                  <a:solidFill>
                    <a:srgbClr val="545454"/>
                  </a:solidFill>
                  <a:latin typeface="Glacial Indifference"/>
                </a:rPr>
                <a:t>parcours</a:t>
              </a:r>
              <a:r>
                <a:rPr lang="en-US" sz="800" dirty="0">
                  <a:solidFill>
                    <a:srgbClr val="545454"/>
                  </a:solidFill>
                  <a:latin typeface="Glacial Indifference"/>
                </a:rPr>
                <a:t> </a:t>
              </a:r>
            </a:p>
            <a:p>
              <a:pPr marL="154154" lvl="1" indent="-77077" defTabSz="685800">
                <a:lnSpc>
                  <a:spcPts val="1000"/>
                </a:lnSpc>
                <a:buFont typeface="Arial"/>
                <a:buChar char="•"/>
              </a:pPr>
              <a:r>
                <a:rPr lang="en-US" sz="800" dirty="0">
                  <a:solidFill>
                    <a:srgbClr val="545454"/>
                  </a:solidFill>
                  <a:latin typeface="Glacial Indifference"/>
                </a:rPr>
                <a:t>Animation </a:t>
              </a:r>
              <a:r>
                <a:rPr lang="en-US" sz="800" dirty="0" err="1">
                  <a:solidFill>
                    <a:srgbClr val="545454"/>
                  </a:solidFill>
                  <a:latin typeface="Glacial Indifference"/>
                </a:rPr>
                <a:t>territoriale</a:t>
              </a:r>
              <a:r>
                <a:rPr lang="en-US" sz="800" dirty="0">
                  <a:solidFill>
                    <a:srgbClr val="545454"/>
                  </a:solidFill>
                  <a:latin typeface="Glacial Indifference"/>
                </a:rPr>
                <a:t> des </a:t>
              </a:r>
              <a:r>
                <a:rPr lang="en-US" sz="800" dirty="0" err="1">
                  <a:solidFill>
                    <a:srgbClr val="545454"/>
                  </a:solidFill>
                  <a:latin typeface="Glacial Indifference"/>
                </a:rPr>
                <a:t>acteurs</a:t>
              </a:r>
              <a:endParaRPr lang="en-US" sz="800" dirty="0">
                <a:solidFill>
                  <a:srgbClr val="545454"/>
                </a:solidFill>
                <a:latin typeface="Glacial Indifference"/>
              </a:endParaRPr>
            </a:p>
            <a:p>
              <a:pPr marL="154154" lvl="1" indent="-77077" defTabSz="685800">
                <a:lnSpc>
                  <a:spcPts val="1000"/>
                </a:lnSpc>
                <a:buFont typeface="Arial"/>
                <a:buChar char="•"/>
              </a:pPr>
              <a:endParaRPr lang="en-US" sz="800" dirty="0">
                <a:solidFill>
                  <a:srgbClr val="545454"/>
                </a:solidFill>
                <a:latin typeface="Glacial Indifference"/>
              </a:endParaRPr>
            </a:p>
          </p:txBody>
        </p:sp>
        <p:sp>
          <p:nvSpPr>
            <p:cNvPr id="56" name="TextBox 38">
              <a:extLst>
                <a:ext uri="{FF2B5EF4-FFF2-40B4-BE49-F238E27FC236}">
                  <a16:creationId xmlns:a16="http://schemas.microsoft.com/office/drawing/2014/main" id="{486047A5-AD6A-EA63-7B40-574A65374CF7}"/>
                </a:ext>
              </a:extLst>
            </p:cNvPr>
            <p:cNvSpPr txBox="1"/>
            <p:nvPr/>
          </p:nvSpPr>
          <p:spPr>
            <a:xfrm>
              <a:off x="0" y="-47625"/>
              <a:ext cx="4844622" cy="556963"/>
            </a:xfrm>
            <a:prstGeom prst="rect">
              <a:avLst/>
            </a:prstGeom>
          </p:spPr>
          <p:txBody>
            <a:bodyPr lIns="0" tIns="0" rIns="0" bIns="0" rtlCol="0" anchor="t">
              <a:spAutoFit/>
            </a:bodyPr>
            <a:lstStyle/>
            <a:p>
              <a:pPr algn="ctr" defTabSz="685800">
                <a:lnSpc>
                  <a:spcPts val="1307"/>
                </a:lnSpc>
              </a:pPr>
              <a:r>
                <a:rPr lang="en-US" sz="800" b="1" dirty="0">
                  <a:solidFill>
                    <a:srgbClr val="000000"/>
                  </a:solidFill>
                  <a:latin typeface="League Spartan Bold"/>
                </a:rPr>
                <a:t>Actions</a:t>
              </a:r>
            </a:p>
          </p:txBody>
        </p:sp>
      </p:grpSp>
      <p:sp>
        <p:nvSpPr>
          <p:cNvPr id="58" name="TextBox 31">
            <a:extLst>
              <a:ext uri="{FF2B5EF4-FFF2-40B4-BE49-F238E27FC236}">
                <a16:creationId xmlns:a16="http://schemas.microsoft.com/office/drawing/2014/main" id="{D402A01D-7203-4558-3EE3-1E9D7E33B9EA}"/>
              </a:ext>
            </a:extLst>
          </p:cNvPr>
          <p:cNvSpPr txBox="1"/>
          <p:nvPr/>
        </p:nvSpPr>
        <p:spPr>
          <a:xfrm>
            <a:off x="626514" y="2122192"/>
            <a:ext cx="1117207" cy="1661993"/>
          </a:xfrm>
          <a:prstGeom prst="rect">
            <a:avLst/>
          </a:prstGeom>
          <a:solidFill>
            <a:schemeClr val="accent6">
              <a:lumMod val="60000"/>
              <a:lumOff val="40000"/>
            </a:schemeClr>
          </a:solidFill>
        </p:spPr>
        <p:txBody>
          <a:bodyPr wrap="square" lIns="0" tIns="0" rIns="0" bIns="0" rtlCol="0" anchor="t">
            <a:spAutoFit/>
          </a:bodyPr>
          <a:lstStyle/>
          <a:p>
            <a:pPr algn="ctr" defTabSz="685800"/>
            <a:r>
              <a:rPr lang="en-US" sz="1200" b="1" dirty="0">
                <a:latin typeface="League Spartan Bold"/>
              </a:rPr>
              <a:t>Association  </a:t>
            </a:r>
            <a:r>
              <a:rPr lang="en-US" sz="1200" b="1" dirty="0" err="1">
                <a:latin typeface="League Spartan Bold"/>
              </a:rPr>
              <a:t>loi</a:t>
            </a:r>
            <a:r>
              <a:rPr lang="en-US" sz="1200" b="1" dirty="0">
                <a:latin typeface="League Spartan Bold"/>
              </a:rPr>
              <a:t> 1901</a:t>
            </a:r>
          </a:p>
          <a:p>
            <a:pPr algn="ctr" defTabSz="685800"/>
            <a:r>
              <a:rPr lang="en-US" sz="1200" b="1" dirty="0" err="1">
                <a:latin typeface="League Spartan Bold"/>
              </a:rPr>
              <a:t>créée</a:t>
            </a:r>
            <a:r>
              <a:rPr lang="en-US" sz="1200" b="1" dirty="0">
                <a:latin typeface="League Spartan Bold"/>
              </a:rPr>
              <a:t> </a:t>
            </a:r>
            <a:r>
              <a:rPr lang="en-US" sz="1200" b="1" dirty="0" err="1">
                <a:latin typeface="League Spartan Bold"/>
              </a:rPr>
              <a:t>en</a:t>
            </a:r>
            <a:r>
              <a:rPr lang="en-US" sz="1200" b="1" dirty="0">
                <a:latin typeface="League Spartan Bold"/>
              </a:rPr>
              <a:t> 2002 </a:t>
            </a:r>
          </a:p>
          <a:p>
            <a:pPr algn="ctr" defTabSz="685800"/>
            <a:endParaRPr lang="en-US" sz="1200" b="1" dirty="0">
              <a:latin typeface="League Spartan Bold"/>
            </a:endParaRPr>
          </a:p>
          <a:p>
            <a:pPr algn="ctr" defTabSz="685800"/>
            <a:r>
              <a:rPr lang="en-US" sz="1200" b="1" dirty="0" err="1">
                <a:latin typeface="League Spartan Bold"/>
              </a:rPr>
              <a:t>Présidée</a:t>
            </a:r>
            <a:r>
              <a:rPr lang="en-US" sz="1200" b="1" dirty="0">
                <a:latin typeface="League Spartan Bold"/>
              </a:rPr>
              <a:t> par le Dr Michel Habib, </a:t>
            </a:r>
            <a:r>
              <a:rPr lang="en-US" sz="1200" b="1" dirty="0" err="1">
                <a:latin typeface="League Spartan Bold"/>
              </a:rPr>
              <a:t>neurologue</a:t>
            </a:r>
            <a:r>
              <a:rPr lang="en-US" sz="1200" b="1" dirty="0">
                <a:latin typeface="League Spartan Bold"/>
              </a:rPr>
              <a:t> des </a:t>
            </a:r>
            <a:r>
              <a:rPr lang="en-US" sz="1200" b="1" dirty="0" err="1">
                <a:latin typeface="League Spartan Bold"/>
              </a:rPr>
              <a:t>hôpitaux</a:t>
            </a:r>
            <a:r>
              <a:rPr lang="en-US" sz="1200" b="1" dirty="0">
                <a:latin typeface="League Spartan Bold"/>
              </a:rPr>
              <a:t> de Marseille</a:t>
            </a:r>
          </a:p>
        </p:txBody>
      </p:sp>
      <p:sp>
        <p:nvSpPr>
          <p:cNvPr id="51" name="ZoneTexte 50">
            <a:extLst>
              <a:ext uri="{FF2B5EF4-FFF2-40B4-BE49-F238E27FC236}">
                <a16:creationId xmlns:a16="http://schemas.microsoft.com/office/drawing/2014/main" id="{6E71DC8C-C185-B53F-A146-320F64017C14}"/>
              </a:ext>
            </a:extLst>
          </p:cNvPr>
          <p:cNvSpPr txBox="1"/>
          <p:nvPr/>
        </p:nvSpPr>
        <p:spPr>
          <a:xfrm>
            <a:off x="1597453" y="51470"/>
            <a:ext cx="6537444" cy="369332"/>
          </a:xfrm>
          <a:prstGeom prst="rect">
            <a:avLst/>
          </a:prstGeom>
          <a:noFill/>
        </p:spPr>
        <p:txBody>
          <a:bodyPr wrap="square" rtlCol="0">
            <a:spAutoFit/>
          </a:bodyPr>
          <a:lstStyle/>
          <a:p>
            <a:pPr algn="l"/>
            <a:r>
              <a:rPr lang="fr-FR" b="1" dirty="0"/>
              <a:t>Le DER </a:t>
            </a:r>
            <a:r>
              <a:rPr lang="fr-FR" b="1" dirty="0" err="1"/>
              <a:t>Résodys</a:t>
            </a:r>
            <a:r>
              <a:rPr lang="fr-FR" b="1" dirty="0"/>
              <a:t> au sein de l’association Neurodys Paca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F7BCC-34DD-D76B-06A7-FB5AEF341AE2}"/>
            </a:ext>
          </a:extLst>
        </p:cNvPr>
        <p:cNvGrpSpPr/>
        <p:nvPr/>
      </p:nvGrpSpPr>
      <p:grpSpPr>
        <a:xfrm>
          <a:off x="0" y="0"/>
          <a:ext cx="0" cy="0"/>
          <a:chOff x="0" y="0"/>
          <a:chExt cx="0" cy="0"/>
        </a:xfrm>
      </p:grpSpPr>
      <p:sp>
        <p:nvSpPr>
          <p:cNvPr id="11" name="Triangle isocèle 10">
            <a:extLst>
              <a:ext uri="{FF2B5EF4-FFF2-40B4-BE49-F238E27FC236}">
                <a16:creationId xmlns:a16="http://schemas.microsoft.com/office/drawing/2014/main" id="{8B6F8DFD-094B-A666-47A7-A0CB2350E6C7}"/>
              </a:ext>
            </a:extLst>
          </p:cNvPr>
          <p:cNvSpPr/>
          <p:nvPr/>
        </p:nvSpPr>
        <p:spPr>
          <a:xfrm rot="10800000">
            <a:off x="751571" y="952645"/>
            <a:ext cx="1163376" cy="3591399"/>
          </a:xfrm>
          <a:prstGeom prst="triangle">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7" name="Espace réservé du contenu 10">
            <a:extLst>
              <a:ext uri="{FF2B5EF4-FFF2-40B4-BE49-F238E27FC236}">
                <a16:creationId xmlns:a16="http://schemas.microsoft.com/office/drawing/2014/main" id="{55998F88-09FF-E2C4-9E1C-FB58012375EC}"/>
              </a:ext>
            </a:extLst>
          </p:cNvPr>
          <p:cNvGraphicFramePr>
            <a:graphicFrameLocks/>
          </p:cNvGraphicFramePr>
          <p:nvPr>
            <p:extLst>
              <p:ext uri="{D42A27DB-BD31-4B8C-83A1-F6EECF244321}">
                <p14:modId xmlns:p14="http://schemas.microsoft.com/office/powerpoint/2010/main" val="3454848071"/>
              </p:ext>
            </p:extLst>
          </p:nvPr>
        </p:nvGraphicFramePr>
        <p:xfrm>
          <a:off x="999600" y="892406"/>
          <a:ext cx="3399179" cy="3420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9785071D-7CFC-E97F-41EE-7B23CF8CEC14}"/>
              </a:ext>
            </a:extLst>
          </p:cNvPr>
          <p:cNvSpPr/>
          <p:nvPr/>
        </p:nvSpPr>
        <p:spPr>
          <a:xfrm>
            <a:off x="971600" y="51470"/>
            <a:ext cx="864096" cy="5760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5" name="Tableau 4">
            <a:extLst>
              <a:ext uri="{FF2B5EF4-FFF2-40B4-BE49-F238E27FC236}">
                <a16:creationId xmlns:a16="http://schemas.microsoft.com/office/drawing/2014/main" id="{A63EB8B0-4EB2-3849-BE16-62E6CEB74CB9}"/>
              </a:ext>
            </a:extLst>
          </p:cNvPr>
          <p:cNvGraphicFramePr>
            <a:graphicFrameLocks noGrp="1"/>
          </p:cNvGraphicFramePr>
          <p:nvPr>
            <p:extLst>
              <p:ext uri="{D42A27DB-BD31-4B8C-83A1-F6EECF244321}">
                <p14:modId xmlns:p14="http://schemas.microsoft.com/office/powerpoint/2010/main" val="2739444218"/>
              </p:ext>
            </p:extLst>
          </p:nvPr>
        </p:nvGraphicFramePr>
        <p:xfrm>
          <a:off x="5255078" y="398017"/>
          <a:ext cx="3781418" cy="2067638"/>
        </p:xfrm>
        <a:graphic>
          <a:graphicData uri="http://schemas.openxmlformats.org/drawingml/2006/table">
            <a:tbl>
              <a:tblPr firstRow="1" firstCol="1" bandRow="1">
                <a:tableStyleId>{5C22544A-7EE6-4342-B048-85BDC9FD1C3A}</a:tableStyleId>
              </a:tblPr>
              <a:tblGrid>
                <a:gridCol w="1857539">
                  <a:extLst>
                    <a:ext uri="{9D8B030D-6E8A-4147-A177-3AD203B41FA5}">
                      <a16:colId xmlns:a16="http://schemas.microsoft.com/office/drawing/2014/main" val="1446295241"/>
                    </a:ext>
                  </a:extLst>
                </a:gridCol>
                <a:gridCol w="1923879">
                  <a:extLst>
                    <a:ext uri="{9D8B030D-6E8A-4147-A177-3AD203B41FA5}">
                      <a16:colId xmlns:a16="http://schemas.microsoft.com/office/drawing/2014/main" val="31033713"/>
                    </a:ext>
                  </a:extLst>
                </a:gridCol>
              </a:tblGrid>
              <a:tr h="258569">
                <a:tc>
                  <a:txBody>
                    <a:bodyPr/>
                    <a:lstStyle/>
                    <a:p>
                      <a:pPr algn="ctr">
                        <a:lnSpc>
                          <a:spcPts val="1500"/>
                        </a:lnSpc>
                        <a:buNone/>
                      </a:pPr>
                      <a:r>
                        <a:rPr lang="fr-FR" sz="1050" b="1" kern="1200" dirty="0">
                          <a:solidFill>
                            <a:schemeClr val="tx1"/>
                          </a:solidFill>
                          <a:latin typeface="+mn-lt"/>
                          <a:ea typeface="+mn-ea"/>
                          <a:cs typeface="+mn-cs"/>
                        </a:rPr>
                        <a:t>PCO</a:t>
                      </a:r>
                    </a:p>
                  </a:txBody>
                  <a:tcPr marL="5358" marR="5358" marT="5358" marB="5358" anchor="ctr">
                    <a:solidFill>
                      <a:schemeClr val="accent5">
                        <a:lumMod val="20000"/>
                        <a:lumOff val="80000"/>
                      </a:schemeClr>
                    </a:solidFill>
                  </a:tcPr>
                </a:tc>
                <a:tc>
                  <a:txBody>
                    <a:bodyPr/>
                    <a:lstStyle/>
                    <a:p>
                      <a:pPr marL="0" algn="ctr" defTabSz="914400" rtl="0" eaLnBrk="1" latinLnBrk="0" hangingPunct="1">
                        <a:lnSpc>
                          <a:spcPts val="1500"/>
                        </a:lnSpc>
                        <a:buNone/>
                      </a:pPr>
                      <a:r>
                        <a:rPr lang="fr-FR" sz="1050" b="1" kern="1200" dirty="0" err="1">
                          <a:solidFill>
                            <a:schemeClr val="tx1"/>
                          </a:solidFill>
                          <a:latin typeface="+mn-lt"/>
                          <a:ea typeface="+mn-ea"/>
                          <a:cs typeface="+mn-cs"/>
                        </a:rPr>
                        <a:t>Résodys</a:t>
                      </a:r>
                      <a:endParaRPr lang="fr-FR" sz="1050" b="1" kern="1200" dirty="0">
                        <a:solidFill>
                          <a:schemeClr val="tx1"/>
                        </a:solidFill>
                        <a:latin typeface="+mn-lt"/>
                        <a:ea typeface="+mn-ea"/>
                        <a:cs typeface="+mn-cs"/>
                      </a:endParaRPr>
                    </a:p>
                  </a:txBody>
                  <a:tcPr marL="5358" marR="5358" marT="5358" marB="5358" anchor="ctr">
                    <a:solidFill>
                      <a:schemeClr val="accent5">
                        <a:lumMod val="20000"/>
                        <a:lumOff val="80000"/>
                      </a:schemeClr>
                    </a:solidFill>
                  </a:tcPr>
                </a:tc>
                <a:extLst>
                  <a:ext uri="{0D108BD9-81ED-4DB2-BD59-A6C34878D82A}">
                    <a16:rowId xmlns:a16="http://schemas.microsoft.com/office/drawing/2014/main" val="3589613227"/>
                  </a:ext>
                </a:extLst>
              </a:tr>
              <a:tr h="514643">
                <a:tc>
                  <a:txBody>
                    <a:bodyPr/>
                    <a:lstStyle/>
                    <a:p>
                      <a:pPr marL="0" algn="l" defTabSz="914400" rtl="0" eaLnBrk="1" latinLnBrk="0" hangingPunct="1">
                        <a:lnSpc>
                          <a:spcPts val="1500"/>
                        </a:lnSpc>
                        <a:buNone/>
                      </a:pPr>
                      <a:r>
                        <a:rPr lang="fr-FR" sz="1050" b="0" kern="100" dirty="0">
                          <a:solidFill>
                            <a:schemeClr val="dk1"/>
                          </a:solidFill>
                          <a:effectLst/>
                          <a:latin typeface="+mn-lt"/>
                          <a:ea typeface="+mn-ea"/>
                          <a:cs typeface="+mn-cs"/>
                        </a:rPr>
                        <a:t>Porte d’entrée principale du parcours (0‑12 ans)</a:t>
                      </a:r>
                    </a:p>
                  </a:txBody>
                  <a:tcPr marL="5358" marR="5358" marT="5358" marB="5358" anchor="ctr">
                    <a:solidFill>
                      <a:schemeClr val="accent5">
                        <a:lumMod val="20000"/>
                        <a:lumOff val="80000"/>
                      </a:schemeClr>
                    </a:solidFill>
                  </a:tcPr>
                </a:tc>
                <a:tc>
                  <a:txBody>
                    <a:bodyPr/>
                    <a:lstStyle/>
                    <a:p>
                      <a:pPr>
                        <a:lnSpc>
                          <a:spcPts val="1500"/>
                        </a:lnSpc>
                        <a:buNone/>
                      </a:pPr>
                      <a:r>
                        <a:rPr lang="fr-FR" sz="1050" kern="100" dirty="0">
                          <a:effectLst/>
                        </a:rPr>
                        <a:t>Appui expert (7 ans et +)</a:t>
                      </a:r>
                      <a:endParaRPr lang="fr-FR" sz="1050" kern="100" dirty="0">
                        <a:effectLst/>
                        <a:latin typeface="Aptos" panose="020B0004020202020204" pitchFamily="34" charset="0"/>
                        <a:ea typeface="Times New Roman" panose="02020603050405020304" pitchFamily="18" charset="0"/>
                      </a:endParaRPr>
                    </a:p>
                  </a:txBody>
                  <a:tcPr marL="5358" marR="5358" marT="5358" marB="5358" anchor="ctr">
                    <a:solidFill>
                      <a:schemeClr val="accent5">
                        <a:lumMod val="20000"/>
                        <a:lumOff val="80000"/>
                      </a:schemeClr>
                    </a:solidFill>
                  </a:tcPr>
                </a:tc>
                <a:extLst>
                  <a:ext uri="{0D108BD9-81ED-4DB2-BD59-A6C34878D82A}">
                    <a16:rowId xmlns:a16="http://schemas.microsoft.com/office/drawing/2014/main" val="2813781106"/>
                  </a:ext>
                </a:extLst>
              </a:tr>
              <a:tr h="514643">
                <a:tc>
                  <a:txBody>
                    <a:bodyPr/>
                    <a:lstStyle/>
                    <a:p>
                      <a:pPr marL="0" algn="l" defTabSz="914400" rtl="0" eaLnBrk="1" latinLnBrk="0" hangingPunct="1">
                        <a:lnSpc>
                          <a:spcPts val="1500"/>
                        </a:lnSpc>
                        <a:buNone/>
                      </a:pPr>
                      <a:r>
                        <a:rPr lang="fr-FR" sz="1050" b="0" kern="100" dirty="0">
                          <a:solidFill>
                            <a:schemeClr val="dk1"/>
                          </a:solidFill>
                          <a:effectLst/>
                          <a:latin typeface="+mn-lt"/>
                          <a:ea typeface="+mn-ea"/>
                          <a:cs typeface="+mn-cs"/>
                        </a:rPr>
                        <a:t>Coordination des soins précoces</a:t>
                      </a:r>
                    </a:p>
                  </a:txBody>
                  <a:tcPr marL="5358" marR="5358" marT="5358" marB="5358" anchor="ctr">
                    <a:solidFill>
                      <a:schemeClr val="accent5">
                        <a:lumMod val="20000"/>
                        <a:lumOff val="80000"/>
                      </a:schemeClr>
                    </a:solidFill>
                  </a:tcPr>
                </a:tc>
                <a:tc>
                  <a:txBody>
                    <a:bodyPr/>
                    <a:lstStyle/>
                    <a:p>
                      <a:pPr>
                        <a:lnSpc>
                          <a:spcPts val="1500"/>
                        </a:lnSpc>
                        <a:buNone/>
                      </a:pPr>
                      <a:r>
                        <a:rPr lang="fr-FR" sz="1050" kern="100" dirty="0">
                          <a:effectLst/>
                        </a:rPr>
                        <a:t>Appui aux situations complexes TSLA/TDAH</a:t>
                      </a:r>
                      <a:endParaRPr lang="fr-FR" sz="1050" kern="100" dirty="0">
                        <a:effectLst/>
                        <a:latin typeface="Aptos" panose="020B0004020202020204" pitchFamily="34" charset="0"/>
                        <a:ea typeface="Times New Roman" panose="02020603050405020304" pitchFamily="18" charset="0"/>
                      </a:endParaRPr>
                    </a:p>
                  </a:txBody>
                  <a:tcPr marL="5358" marR="5358" marT="5358" marB="5358" anchor="ctr">
                    <a:solidFill>
                      <a:schemeClr val="accent5">
                        <a:lumMod val="20000"/>
                        <a:lumOff val="80000"/>
                      </a:schemeClr>
                    </a:solidFill>
                  </a:tcPr>
                </a:tc>
                <a:extLst>
                  <a:ext uri="{0D108BD9-81ED-4DB2-BD59-A6C34878D82A}">
                    <a16:rowId xmlns:a16="http://schemas.microsoft.com/office/drawing/2014/main" val="363937975"/>
                  </a:ext>
                </a:extLst>
              </a:tr>
              <a:tr h="514643">
                <a:tc>
                  <a:txBody>
                    <a:bodyPr/>
                    <a:lstStyle/>
                    <a:p>
                      <a:pPr marL="0" algn="l" defTabSz="914400" rtl="0" eaLnBrk="1" latinLnBrk="0" hangingPunct="1">
                        <a:lnSpc>
                          <a:spcPts val="1500"/>
                        </a:lnSpc>
                        <a:buNone/>
                      </a:pPr>
                      <a:r>
                        <a:rPr lang="fr-FR" sz="1050" b="0" kern="100" dirty="0">
                          <a:solidFill>
                            <a:schemeClr val="dk1"/>
                          </a:solidFill>
                          <a:effectLst/>
                          <a:latin typeface="+mn-lt"/>
                          <a:ea typeface="+mn-ea"/>
                          <a:cs typeface="+mn-cs"/>
                        </a:rPr>
                        <a:t>Temporalité limitée</a:t>
                      </a:r>
                    </a:p>
                  </a:txBody>
                  <a:tcPr marL="5358" marR="5358" marT="5358" marB="5358" anchor="ctr">
                    <a:solidFill>
                      <a:schemeClr val="accent5">
                        <a:lumMod val="20000"/>
                        <a:lumOff val="80000"/>
                      </a:schemeClr>
                    </a:solidFill>
                  </a:tcPr>
                </a:tc>
                <a:tc>
                  <a:txBody>
                    <a:bodyPr/>
                    <a:lstStyle/>
                    <a:p>
                      <a:pPr>
                        <a:lnSpc>
                          <a:spcPts val="1500"/>
                        </a:lnSpc>
                        <a:buNone/>
                      </a:pPr>
                      <a:r>
                        <a:rPr lang="fr-FR" sz="1050" kern="100" dirty="0">
                          <a:effectLst/>
                        </a:rPr>
                        <a:t>Relais/ Suivi possible dans la durée</a:t>
                      </a:r>
                      <a:endParaRPr lang="fr-FR" sz="1050" kern="100" dirty="0">
                        <a:effectLst/>
                        <a:latin typeface="Aptos" panose="020B0004020202020204" pitchFamily="34" charset="0"/>
                        <a:ea typeface="Times New Roman" panose="02020603050405020304" pitchFamily="18" charset="0"/>
                      </a:endParaRPr>
                    </a:p>
                  </a:txBody>
                  <a:tcPr marL="5358" marR="5358" marT="5358" marB="5358" anchor="ctr">
                    <a:solidFill>
                      <a:schemeClr val="accent5">
                        <a:lumMod val="20000"/>
                        <a:lumOff val="80000"/>
                      </a:schemeClr>
                    </a:solidFill>
                  </a:tcPr>
                </a:tc>
                <a:extLst>
                  <a:ext uri="{0D108BD9-81ED-4DB2-BD59-A6C34878D82A}">
                    <a16:rowId xmlns:a16="http://schemas.microsoft.com/office/drawing/2014/main" val="3491342965"/>
                  </a:ext>
                </a:extLst>
              </a:tr>
              <a:tr h="265140">
                <a:tc>
                  <a:txBody>
                    <a:bodyPr/>
                    <a:lstStyle/>
                    <a:p>
                      <a:pPr marL="0" algn="l" defTabSz="914400" rtl="0" eaLnBrk="1" latinLnBrk="0" hangingPunct="1">
                        <a:lnSpc>
                          <a:spcPts val="1500"/>
                        </a:lnSpc>
                        <a:buNone/>
                      </a:pPr>
                      <a:r>
                        <a:rPr lang="fr-FR" sz="1050" b="0" kern="100" dirty="0">
                          <a:solidFill>
                            <a:schemeClr val="dk1"/>
                          </a:solidFill>
                          <a:effectLst/>
                          <a:latin typeface="+mn-lt"/>
                          <a:ea typeface="+mn-ea"/>
                          <a:cs typeface="+mn-cs"/>
                        </a:rPr>
                        <a:t>Niveau 2</a:t>
                      </a:r>
                    </a:p>
                  </a:txBody>
                  <a:tcPr marL="5358" marR="5358" marT="5358" marB="5358" anchor="ctr">
                    <a:solidFill>
                      <a:schemeClr val="accent5">
                        <a:lumMod val="20000"/>
                        <a:lumOff val="80000"/>
                      </a:schemeClr>
                    </a:solidFill>
                  </a:tcPr>
                </a:tc>
                <a:tc>
                  <a:txBody>
                    <a:bodyPr/>
                    <a:lstStyle/>
                    <a:p>
                      <a:pPr>
                        <a:lnSpc>
                          <a:spcPts val="1500"/>
                        </a:lnSpc>
                        <a:buNone/>
                      </a:pPr>
                      <a:r>
                        <a:rPr lang="fr-FR" sz="1050" kern="100" dirty="0">
                          <a:effectLst/>
                        </a:rPr>
                        <a:t>Interface niveau 2 / 3</a:t>
                      </a:r>
                      <a:endParaRPr lang="fr-FR" sz="1050" kern="100" dirty="0">
                        <a:effectLst/>
                        <a:latin typeface="Aptos" panose="020B0004020202020204" pitchFamily="34" charset="0"/>
                        <a:ea typeface="Times New Roman" panose="02020603050405020304" pitchFamily="18" charset="0"/>
                      </a:endParaRPr>
                    </a:p>
                  </a:txBody>
                  <a:tcPr marL="5358" marR="5358" marT="5358" marB="5358" anchor="ctr">
                    <a:solidFill>
                      <a:schemeClr val="accent5">
                        <a:lumMod val="20000"/>
                        <a:lumOff val="80000"/>
                      </a:schemeClr>
                    </a:solidFill>
                  </a:tcPr>
                </a:tc>
                <a:extLst>
                  <a:ext uri="{0D108BD9-81ED-4DB2-BD59-A6C34878D82A}">
                    <a16:rowId xmlns:a16="http://schemas.microsoft.com/office/drawing/2014/main" val="2613766382"/>
                  </a:ext>
                </a:extLst>
              </a:tr>
            </a:tbl>
          </a:graphicData>
        </a:graphic>
      </p:graphicFrame>
      <p:sp>
        <p:nvSpPr>
          <p:cNvPr id="9" name="ZoneTexte 8">
            <a:extLst>
              <a:ext uri="{FF2B5EF4-FFF2-40B4-BE49-F238E27FC236}">
                <a16:creationId xmlns:a16="http://schemas.microsoft.com/office/drawing/2014/main" id="{4F112189-DF8A-A71E-44A1-3B34315B09C8}"/>
              </a:ext>
            </a:extLst>
          </p:cNvPr>
          <p:cNvSpPr txBox="1"/>
          <p:nvPr/>
        </p:nvSpPr>
        <p:spPr>
          <a:xfrm>
            <a:off x="5788892" y="-25951"/>
            <a:ext cx="2880320" cy="523220"/>
          </a:xfrm>
          <a:prstGeom prst="rect">
            <a:avLst/>
          </a:prstGeom>
          <a:noFill/>
        </p:spPr>
        <p:txBody>
          <a:bodyPr wrap="square">
            <a:spAutoFit/>
          </a:bodyPr>
          <a:lstStyle/>
          <a:p>
            <a:pPr algn="ctr"/>
            <a:r>
              <a:rPr lang="fr-FR" sz="1400" b="1" dirty="0">
                <a:solidFill>
                  <a:schemeClr val="tx2"/>
                </a:solidFill>
              </a:rPr>
              <a:t>Coordination des situations individuelles </a:t>
            </a:r>
          </a:p>
        </p:txBody>
      </p:sp>
      <p:sp>
        <p:nvSpPr>
          <p:cNvPr id="10" name="ZoneTexte 9">
            <a:extLst>
              <a:ext uri="{FF2B5EF4-FFF2-40B4-BE49-F238E27FC236}">
                <a16:creationId xmlns:a16="http://schemas.microsoft.com/office/drawing/2014/main" id="{E552A57E-F7EF-172B-7662-BD3F9C3B5159}"/>
              </a:ext>
            </a:extLst>
          </p:cNvPr>
          <p:cNvSpPr txBox="1"/>
          <p:nvPr/>
        </p:nvSpPr>
        <p:spPr>
          <a:xfrm>
            <a:off x="5766364" y="2523540"/>
            <a:ext cx="2880320" cy="307777"/>
          </a:xfrm>
          <a:prstGeom prst="rect">
            <a:avLst/>
          </a:prstGeom>
          <a:noFill/>
        </p:spPr>
        <p:txBody>
          <a:bodyPr wrap="square">
            <a:spAutoFit/>
          </a:bodyPr>
          <a:lstStyle/>
          <a:p>
            <a:pPr algn="ctr"/>
            <a:r>
              <a:rPr lang="fr-FR" sz="1400" b="1" dirty="0">
                <a:solidFill>
                  <a:schemeClr val="tx2"/>
                </a:solidFill>
              </a:rPr>
              <a:t>Coordination territoriale </a:t>
            </a:r>
          </a:p>
        </p:txBody>
      </p:sp>
      <p:sp>
        <p:nvSpPr>
          <p:cNvPr id="12" name="Flèche : double flèche horizontale 11">
            <a:extLst>
              <a:ext uri="{FF2B5EF4-FFF2-40B4-BE49-F238E27FC236}">
                <a16:creationId xmlns:a16="http://schemas.microsoft.com/office/drawing/2014/main" id="{17BC5175-5A3E-1E66-192E-71140B17EB92}"/>
              </a:ext>
            </a:extLst>
          </p:cNvPr>
          <p:cNvSpPr/>
          <p:nvPr/>
        </p:nvSpPr>
        <p:spPr>
          <a:xfrm flipV="1">
            <a:off x="6918501" y="412903"/>
            <a:ext cx="310551" cy="195905"/>
          </a:xfrm>
          <a:prstGeom prst="leftRightArrow">
            <a:avLst/>
          </a:prstGeom>
          <a:solidFill>
            <a:srgbClr val="FFC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fr-FR" sz="1013" dirty="0">
              <a:solidFill>
                <a:prstClr val="white"/>
              </a:solidFill>
              <a:latin typeface="Arial Regular"/>
            </a:endParaRPr>
          </a:p>
        </p:txBody>
      </p:sp>
      <p:sp>
        <p:nvSpPr>
          <p:cNvPr id="14" name="Flèche : double flèche horizontale 13">
            <a:extLst>
              <a:ext uri="{FF2B5EF4-FFF2-40B4-BE49-F238E27FC236}">
                <a16:creationId xmlns:a16="http://schemas.microsoft.com/office/drawing/2014/main" id="{C62845C1-5096-7A44-9BAE-FC74C5BC4B6F}"/>
              </a:ext>
            </a:extLst>
          </p:cNvPr>
          <p:cNvSpPr/>
          <p:nvPr/>
        </p:nvSpPr>
        <p:spPr>
          <a:xfrm flipV="1">
            <a:off x="6841305" y="2962394"/>
            <a:ext cx="310551" cy="195905"/>
          </a:xfrm>
          <a:prstGeom prst="leftRightArrow">
            <a:avLst/>
          </a:prstGeom>
          <a:solidFill>
            <a:srgbClr val="FFC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fr-FR" sz="1013" dirty="0">
              <a:solidFill>
                <a:prstClr val="white"/>
              </a:solidFill>
              <a:latin typeface="Arial Regular"/>
            </a:endParaRPr>
          </a:p>
        </p:txBody>
      </p:sp>
      <p:graphicFrame>
        <p:nvGraphicFramePr>
          <p:cNvPr id="15" name="Tableau 14">
            <a:extLst>
              <a:ext uri="{FF2B5EF4-FFF2-40B4-BE49-F238E27FC236}">
                <a16:creationId xmlns:a16="http://schemas.microsoft.com/office/drawing/2014/main" id="{48FF61C4-EFC3-7B83-0B08-E13DFA9CF29B}"/>
              </a:ext>
            </a:extLst>
          </p:cNvPr>
          <p:cNvGraphicFramePr>
            <a:graphicFrameLocks noGrp="1"/>
          </p:cNvGraphicFramePr>
          <p:nvPr>
            <p:extLst>
              <p:ext uri="{D42A27DB-BD31-4B8C-83A1-F6EECF244321}">
                <p14:modId xmlns:p14="http://schemas.microsoft.com/office/powerpoint/2010/main" val="1415114903"/>
              </p:ext>
            </p:extLst>
          </p:nvPr>
        </p:nvGraphicFramePr>
        <p:xfrm>
          <a:off x="5255076" y="2818741"/>
          <a:ext cx="3781420" cy="2346197"/>
        </p:xfrm>
        <a:graphic>
          <a:graphicData uri="http://schemas.openxmlformats.org/drawingml/2006/table">
            <a:tbl>
              <a:tblPr firstRow="1" firstCol="1" bandRow="1">
                <a:tableStyleId>{5C22544A-7EE6-4342-B048-85BDC9FD1C3A}</a:tableStyleId>
              </a:tblPr>
              <a:tblGrid>
                <a:gridCol w="1857540">
                  <a:extLst>
                    <a:ext uri="{9D8B030D-6E8A-4147-A177-3AD203B41FA5}">
                      <a16:colId xmlns:a16="http://schemas.microsoft.com/office/drawing/2014/main" val="1446295241"/>
                    </a:ext>
                  </a:extLst>
                </a:gridCol>
                <a:gridCol w="1923880">
                  <a:extLst>
                    <a:ext uri="{9D8B030D-6E8A-4147-A177-3AD203B41FA5}">
                      <a16:colId xmlns:a16="http://schemas.microsoft.com/office/drawing/2014/main" val="31033713"/>
                    </a:ext>
                  </a:extLst>
                </a:gridCol>
              </a:tblGrid>
              <a:tr h="258569">
                <a:tc>
                  <a:txBody>
                    <a:bodyPr/>
                    <a:lstStyle/>
                    <a:p>
                      <a:pPr algn="ctr">
                        <a:lnSpc>
                          <a:spcPts val="1500"/>
                        </a:lnSpc>
                        <a:buNone/>
                      </a:pPr>
                      <a:r>
                        <a:rPr lang="fr-FR" sz="1050" b="1" kern="1200" dirty="0">
                          <a:solidFill>
                            <a:schemeClr val="tx1"/>
                          </a:solidFill>
                          <a:latin typeface="+mn-lt"/>
                          <a:ea typeface="+mn-ea"/>
                          <a:cs typeface="+mn-cs"/>
                        </a:rPr>
                        <a:t>PCO</a:t>
                      </a:r>
                    </a:p>
                  </a:txBody>
                  <a:tcPr marL="5358" marR="5358" marT="5358" marB="5358" anchor="ctr">
                    <a:solidFill>
                      <a:srgbClr val="CCFFCC"/>
                    </a:solidFill>
                  </a:tcPr>
                </a:tc>
                <a:tc>
                  <a:txBody>
                    <a:bodyPr/>
                    <a:lstStyle/>
                    <a:p>
                      <a:pPr marL="0" algn="ctr" defTabSz="914400" rtl="0" eaLnBrk="1" latinLnBrk="0" hangingPunct="1">
                        <a:lnSpc>
                          <a:spcPts val="1500"/>
                        </a:lnSpc>
                        <a:buNone/>
                      </a:pPr>
                      <a:r>
                        <a:rPr lang="fr-FR" sz="1050" b="1" kern="1200" dirty="0" err="1">
                          <a:solidFill>
                            <a:schemeClr val="tx1"/>
                          </a:solidFill>
                          <a:latin typeface="+mn-lt"/>
                          <a:ea typeface="+mn-ea"/>
                          <a:cs typeface="+mn-cs"/>
                        </a:rPr>
                        <a:t>Résodys</a:t>
                      </a:r>
                      <a:endParaRPr lang="fr-FR" sz="1050" b="1" kern="1200" dirty="0">
                        <a:solidFill>
                          <a:schemeClr val="tx1"/>
                        </a:solidFill>
                        <a:latin typeface="+mn-lt"/>
                        <a:ea typeface="+mn-ea"/>
                        <a:cs typeface="+mn-cs"/>
                      </a:endParaRPr>
                    </a:p>
                  </a:txBody>
                  <a:tcPr marL="5358" marR="5358" marT="5358" marB="5358" anchor="ctr">
                    <a:solidFill>
                      <a:srgbClr val="CCFFCC"/>
                    </a:solidFill>
                  </a:tcPr>
                </a:tc>
                <a:extLst>
                  <a:ext uri="{0D108BD9-81ED-4DB2-BD59-A6C34878D82A}">
                    <a16:rowId xmlns:a16="http://schemas.microsoft.com/office/drawing/2014/main" val="3589613227"/>
                  </a:ext>
                </a:extLst>
              </a:tr>
              <a:tr h="514643">
                <a:tc>
                  <a:txBody>
                    <a:bodyPr/>
                    <a:lstStyle/>
                    <a:p>
                      <a:pPr marL="0" algn="l" defTabSz="914400" rtl="0" eaLnBrk="1" latinLnBrk="0" hangingPunct="1">
                        <a:lnSpc>
                          <a:spcPts val="1500"/>
                        </a:lnSpc>
                        <a:buNone/>
                      </a:pPr>
                      <a:r>
                        <a:rPr lang="fr-FR" sz="1050" b="0" kern="100" dirty="0">
                          <a:solidFill>
                            <a:schemeClr val="dk1"/>
                          </a:solidFill>
                          <a:effectLst/>
                          <a:latin typeface="+mn-lt"/>
                          <a:ea typeface="+mn-ea"/>
                          <a:cs typeface="+mn-cs"/>
                        </a:rPr>
                        <a:t>Observation terrain  Remontées territoriales</a:t>
                      </a:r>
                    </a:p>
                  </a:txBody>
                  <a:tcPr marL="5358" marR="5358" marT="5358" marB="5358" anchor="ctr">
                    <a:solidFill>
                      <a:srgbClr val="CCFFCC"/>
                    </a:solidFill>
                  </a:tcPr>
                </a:tc>
                <a:tc>
                  <a:txBody>
                    <a:bodyPr/>
                    <a:lstStyle/>
                    <a:p>
                      <a:pPr>
                        <a:lnSpc>
                          <a:spcPts val="1500"/>
                        </a:lnSpc>
                        <a:buNone/>
                      </a:pPr>
                      <a:r>
                        <a:rPr lang="fr-FR" sz="1050" b="0" dirty="0">
                          <a:solidFill>
                            <a:schemeClr val="tx1"/>
                          </a:solidFill>
                          <a:latin typeface="Arial Regular"/>
                        </a:rPr>
                        <a:t>Mission d’observatoire de ruptures de parcours</a:t>
                      </a:r>
                    </a:p>
                    <a:p>
                      <a:pPr>
                        <a:lnSpc>
                          <a:spcPts val="1500"/>
                        </a:lnSpc>
                        <a:buNone/>
                      </a:pPr>
                      <a:r>
                        <a:rPr lang="fr-FR" sz="1050" b="0" kern="100" dirty="0">
                          <a:solidFill>
                            <a:schemeClr val="tx1"/>
                          </a:solidFill>
                          <a:effectLst/>
                          <a:latin typeface="Arial Regular"/>
                          <a:ea typeface="Times New Roman" panose="02020603050405020304" pitchFamily="18" charset="0"/>
                        </a:rPr>
                        <a:t>Vision régionale</a:t>
                      </a:r>
                      <a:endParaRPr lang="fr-FR" sz="1050" b="0" kern="100" dirty="0">
                        <a:solidFill>
                          <a:schemeClr val="tx1"/>
                        </a:solidFill>
                        <a:effectLst/>
                        <a:latin typeface="Aptos" panose="020B0004020202020204" pitchFamily="34" charset="0"/>
                        <a:ea typeface="Times New Roman" panose="02020603050405020304" pitchFamily="18" charset="0"/>
                      </a:endParaRPr>
                    </a:p>
                  </a:txBody>
                  <a:tcPr marL="5358" marR="5358" marT="5358" marB="5358" anchor="ctr">
                    <a:solidFill>
                      <a:srgbClr val="CCFFCC"/>
                    </a:solidFill>
                  </a:tcPr>
                </a:tc>
                <a:extLst>
                  <a:ext uri="{0D108BD9-81ED-4DB2-BD59-A6C34878D82A}">
                    <a16:rowId xmlns:a16="http://schemas.microsoft.com/office/drawing/2014/main" val="2813781106"/>
                  </a:ext>
                </a:extLst>
              </a:tr>
              <a:tr h="514643">
                <a:tc>
                  <a:txBody>
                    <a:bodyPr/>
                    <a:lstStyle/>
                    <a:p>
                      <a:pPr marL="0" algn="l" defTabSz="914400" rtl="0" eaLnBrk="1" latinLnBrk="0" hangingPunct="1">
                        <a:lnSpc>
                          <a:spcPts val="1500"/>
                        </a:lnSpc>
                        <a:buNone/>
                      </a:pPr>
                      <a:r>
                        <a:rPr lang="fr-FR" sz="1050" b="0" kern="100" dirty="0">
                          <a:solidFill>
                            <a:schemeClr val="dk1"/>
                          </a:solidFill>
                          <a:effectLst/>
                          <a:latin typeface="+mn-lt"/>
                          <a:ea typeface="+mn-ea"/>
                          <a:cs typeface="+mn-cs"/>
                        </a:rPr>
                        <a:t>Coordination des situations individuelles au sein du parcours</a:t>
                      </a:r>
                    </a:p>
                  </a:txBody>
                  <a:tcPr marL="5358" marR="5358" marT="5358" marB="5358" anchor="ctr">
                    <a:solidFill>
                      <a:srgbClr val="CCFFCC"/>
                    </a:solidFill>
                  </a:tcPr>
                </a:tc>
                <a:tc>
                  <a:txBody>
                    <a:bodyPr/>
                    <a:lstStyle/>
                    <a:p>
                      <a:pPr>
                        <a:lnSpc>
                          <a:spcPts val="1500"/>
                        </a:lnSpc>
                        <a:buNone/>
                      </a:pPr>
                      <a:r>
                        <a:rPr kumimoji="0" lang="fr-FR" sz="1050" b="0" i="0" u="none" strike="noStrike" kern="1200" cap="none" spc="0" normalizeH="0" baseline="0" noProof="0" dirty="0">
                          <a:ln>
                            <a:noFill/>
                          </a:ln>
                          <a:solidFill>
                            <a:schemeClr val="tx1"/>
                          </a:solidFill>
                          <a:effectLst/>
                          <a:uLnTx/>
                          <a:uFillTx/>
                          <a:latin typeface="Arial Regular"/>
                          <a:ea typeface="+mn-ea"/>
                          <a:cs typeface="+mn-cs"/>
                        </a:rPr>
                        <a:t>Soutien aux pratiques professionnelles, formation</a:t>
                      </a:r>
                    </a:p>
                    <a:p>
                      <a:pPr>
                        <a:lnSpc>
                          <a:spcPts val="1500"/>
                        </a:lnSpc>
                        <a:buNone/>
                      </a:pPr>
                      <a:r>
                        <a:rPr kumimoji="0" lang="fr-FR" sz="1050" b="0" i="0" u="none" strike="noStrike" kern="1200" cap="none" spc="0" normalizeH="0" baseline="0" noProof="0" dirty="0">
                          <a:ln>
                            <a:noFill/>
                          </a:ln>
                          <a:solidFill>
                            <a:schemeClr val="tx1"/>
                          </a:solidFill>
                          <a:effectLst/>
                          <a:uLnTx/>
                          <a:uFillTx/>
                          <a:latin typeface="Arial Regular"/>
                          <a:ea typeface="+mn-ea"/>
                          <a:cs typeface="+mn-cs"/>
                        </a:rPr>
                        <a:t>Travail sur la lisibilité de l’offre</a:t>
                      </a:r>
                    </a:p>
                  </a:txBody>
                  <a:tcPr marL="5358" marR="5358" marT="5358" marB="5358" anchor="ctr">
                    <a:solidFill>
                      <a:srgbClr val="CCFFCC"/>
                    </a:solidFill>
                  </a:tcPr>
                </a:tc>
                <a:extLst>
                  <a:ext uri="{0D108BD9-81ED-4DB2-BD59-A6C34878D82A}">
                    <a16:rowId xmlns:a16="http://schemas.microsoft.com/office/drawing/2014/main" val="363937975"/>
                  </a:ext>
                </a:extLst>
              </a:tr>
              <a:tr h="514643">
                <a:tc>
                  <a:txBody>
                    <a:bodyPr/>
                    <a:lstStyle/>
                    <a:p>
                      <a:pPr marL="0" algn="l" defTabSz="914400" rtl="0" eaLnBrk="1" latinLnBrk="0" hangingPunct="1">
                        <a:lnSpc>
                          <a:spcPts val="1500"/>
                        </a:lnSpc>
                        <a:buNone/>
                      </a:pPr>
                      <a:r>
                        <a:rPr lang="fr-FR" sz="1050" b="0" kern="100" dirty="0">
                          <a:solidFill>
                            <a:schemeClr val="dk1"/>
                          </a:solidFill>
                          <a:effectLst/>
                          <a:latin typeface="+mn-lt"/>
                          <a:ea typeface="+mn-ea"/>
                          <a:cs typeface="+mn-cs"/>
                        </a:rPr>
                        <a:t>Contractualisation avec PS</a:t>
                      </a:r>
                    </a:p>
                  </a:txBody>
                  <a:tcPr marL="5358" marR="5358" marT="5358" marB="5358" anchor="ctr">
                    <a:solidFill>
                      <a:srgbClr val="CCFFCC"/>
                    </a:solidFill>
                  </a:tcPr>
                </a:tc>
                <a:tc>
                  <a:txBody>
                    <a:bodyPr/>
                    <a:lstStyle/>
                    <a:p>
                      <a:pPr>
                        <a:lnSpc>
                          <a:spcPts val="1500"/>
                        </a:lnSpc>
                        <a:buNone/>
                      </a:pPr>
                      <a:r>
                        <a:rPr lang="fr-FR" sz="1050" kern="100" dirty="0">
                          <a:effectLst/>
                          <a:latin typeface="Aptos" panose="020B0004020202020204" pitchFamily="34" charset="0"/>
                          <a:ea typeface="Times New Roman" panose="02020603050405020304" pitchFamily="18" charset="0"/>
                        </a:rPr>
                        <a:t>Développement de partenariats PS, éducation nationale, MDPH… </a:t>
                      </a:r>
                    </a:p>
                    <a:p>
                      <a:pPr>
                        <a:lnSpc>
                          <a:spcPts val="1500"/>
                        </a:lnSpc>
                        <a:buNone/>
                      </a:pPr>
                      <a:r>
                        <a:rPr lang="fr-FR" sz="1050" kern="100" dirty="0">
                          <a:effectLst/>
                          <a:latin typeface="Aptos" panose="020B0004020202020204" pitchFamily="34" charset="0"/>
                          <a:ea typeface="Times New Roman" panose="02020603050405020304" pitchFamily="18" charset="0"/>
                        </a:rPr>
                        <a:t>Mobilisation des PS</a:t>
                      </a:r>
                    </a:p>
                  </a:txBody>
                  <a:tcPr marL="5358" marR="5358" marT="5358" marB="5358" anchor="ctr">
                    <a:solidFill>
                      <a:srgbClr val="CCFFCC"/>
                    </a:solidFill>
                  </a:tcPr>
                </a:tc>
                <a:extLst>
                  <a:ext uri="{0D108BD9-81ED-4DB2-BD59-A6C34878D82A}">
                    <a16:rowId xmlns:a16="http://schemas.microsoft.com/office/drawing/2014/main" val="3491342965"/>
                  </a:ext>
                </a:extLst>
              </a:tr>
              <a:tr h="265140">
                <a:tc>
                  <a:txBody>
                    <a:bodyPr/>
                    <a:lstStyle/>
                    <a:p>
                      <a:pPr marL="0" algn="l" defTabSz="914400" rtl="0" eaLnBrk="1" latinLnBrk="0" hangingPunct="1">
                        <a:lnSpc>
                          <a:spcPts val="1500"/>
                        </a:lnSpc>
                        <a:buNone/>
                      </a:pPr>
                      <a:r>
                        <a:rPr lang="fr-FR" sz="1050" b="0" kern="100" dirty="0">
                          <a:solidFill>
                            <a:schemeClr val="dk1"/>
                          </a:solidFill>
                          <a:effectLst/>
                          <a:latin typeface="+mn-lt"/>
                          <a:ea typeface="+mn-ea"/>
                          <a:cs typeface="+mn-cs"/>
                        </a:rPr>
                        <a:t>Bilans, Diagnostics</a:t>
                      </a:r>
                    </a:p>
                  </a:txBody>
                  <a:tcPr marL="5358" marR="5358" marT="5358" marB="5358" anchor="ctr">
                    <a:solidFill>
                      <a:srgbClr val="CCFFCC"/>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fr-FR" sz="1050" kern="100" dirty="0">
                          <a:solidFill>
                            <a:schemeClr val="dk1"/>
                          </a:solidFill>
                          <a:effectLst/>
                          <a:latin typeface="Aptos" panose="020B0004020202020204" pitchFamily="34" charset="0"/>
                          <a:cs typeface="+mn-cs"/>
                        </a:rPr>
                        <a:t>Formation et tutorat des médecins, proposition d’outils</a:t>
                      </a:r>
                      <a:endParaRPr lang="fr-FR" sz="1050" kern="100" dirty="0">
                        <a:solidFill>
                          <a:schemeClr val="dk1"/>
                        </a:solidFill>
                        <a:effectLst/>
                        <a:latin typeface="Aptos" panose="020B0004020202020204" pitchFamily="34" charset="0"/>
                        <a:ea typeface="Times New Roman" panose="02020603050405020304" pitchFamily="18" charset="0"/>
                        <a:cs typeface="+mn-cs"/>
                      </a:endParaRPr>
                    </a:p>
                  </a:txBody>
                  <a:tcPr marL="5358" marR="5358" marT="5358" marB="5358" anchor="ctr">
                    <a:solidFill>
                      <a:srgbClr val="CCFFCC"/>
                    </a:solidFill>
                  </a:tcPr>
                </a:tc>
                <a:extLst>
                  <a:ext uri="{0D108BD9-81ED-4DB2-BD59-A6C34878D82A}">
                    <a16:rowId xmlns:a16="http://schemas.microsoft.com/office/drawing/2014/main" val="2613766382"/>
                  </a:ext>
                </a:extLst>
              </a:tr>
            </a:tbl>
          </a:graphicData>
        </a:graphic>
      </p:graphicFrame>
      <p:sp>
        <p:nvSpPr>
          <p:cNvPr id="20" name="ZoneTexte 19">
            <a:extLst>
              <a:ext uri="{FF2B5EF4-FFF2-40B4-BE49-F238E27FC236}">
                <a16:creationId xmlns:a16="http://schemas.microsoft.com/office/drawing/2014/main" id="{5174619C-4710-45F6-4BA1-ADFA8AC79883}"/>
              </a:ext>
            </a:extLst>
          </p:cNvPr>
          <p:cNvSpPr txBox="1"/>
          <p:nvPr/>
        </p:nvSpPr>
        <p:spPr>
          <a:xfrm>
            <a:off x="771460" y="228740"/>
            <a:ext cx="4355481" cy="523220"/>
          </a:xfrm>
          <a:prstGeom prst="rect">
            <a:avLst/>
          </a:prstGeom>
          <a:noFill/>
          <a:ln>
            <a:noFill/>
          </a:ln>
        </p:spPr>
        <p:txBody>
          <a:bodyPr vert="horz" wrap="square">
            <a:spAutoFit/>
          </a:bodyPr>
          <a:lstStyle/>
          <a:p>
            <a:pPr algn="ctr"/>
            <a:r>
              <a:rPr lang="fr-FR" sz="1400" b="1" dirty="0">
                <a:solidFill>
                  <a:schemeClr val="tx2"/>
                </a:solidFill>
                <a:latin typeface="Arial Regular"/>
              </a:rPr>
              <a:t>Une coopération plus étroite et structurant des PCO 7-12 ans et du DER </a:t>
            </a:r>
            <a:r>
              <a:rPr lang="fr-FR" sz="1400" b="1" dirty="0" err="1">
                <a:solidFill>
                  <a:schemeClr val="tx2"/>
                </a:solidFill>
                <a:latin typeface="Arial Regular"/>
              </a:rPr>
              <a:t>Résodys</a:t>
            </a:r>
            <a:r>
              <a:rPr lang="fr-FR" sz="1400" b="1" dirty="0">
                <a:solidFill>
                  <a:schemeClr val="tx2"/>
                </a:solidFill>
                <a:latin typeface="Arial Regular"/>
              </a:rPr>
              <a:t> attendue</a:t>
            </a:r>
          </a:p>
        </p:txBody>
      </p:sp>
      <p:sp>
        <p:nvSpPr>
          <p:cNvPr id="21" name="Flèche : double flèche horizontale 20">
            <a:extLst>
              <a:ext uri="{FF2B5EF4-FFF2-40B4-BE49-F238E27FC236}">
                <a16:creationId xmlns:a16="http://schemas.microsoft.com/office/drawing/2014/main" id="{5D382A2D-5DD9-A53D-59CD-46677697873F}"/>
              </a:ext>
            </a:extLst>
          </p:cNvPr>
          <p:cNvSpPr/>
          <p:nvPr/>
        </p:nvSpPr>
        <p:spPr>
          <a:xfrm flipV="1">
            <a:off x="6918502" y="2932278"/>
            <a:ext cx="310551" cy="195905"/>
          </a:xfrm>
          <a:prstGeom prst="leftRightArrow">
            <a:avLst/>
          </a:prstGeom>
          <a:solidFill>
            <a:srgbClr val="FFC000"/>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fr-FR" sz="1013" dirty="0">
              <a:solidFill>
                <a:prstClr val="white"/>
              </a:solidFill>
              <a:latin typeface="Arial Regular"/>
            </a:endParaRPr>
          </a:p>
        </p:txBody>
      </p:sp>
      <p:sp>
        <p:nvSpPr>
          <p:cNvPr id="24" name="ZoneTexte 23">
            <a:extLst>
              <a:ext uri="{FF2B5EF4-FFF2-40B4-BE49-F238E27FC236}">
                <a16:creationId xmlns:a16="http://schemas.microsoft.com/office/drawing/2014/main" id="{826363CF-A494-5939-BA34-CDCF02CE20D3}"/>
              </a:ext>
            </a:extLst>
          </p:cNvPr>
          <p:cNvSpPr txBox="1"/>
          <p:nvPr/>
        </p:nvSpPr>
        <p:spPr>
          <a:xfrm>
            <a:off x="1587197" y="4782290"/>
            <a:ext cx="3017223" cy="415498"/>
          </a:xfrm>
          <a:prstGeom prst="rect">
            <a:avLst/>
          </a:prstGeom>
          <a:noFill/>
        </p:spPr>
        <p:txBody>
          <a:bodyPr wrap="square">
            <a:spAutoFit/>
          </a:bodyPr>
          <a:lstStyle/>
          <a:p>
            <a:pPr defTabSz="685800"/>
            <a:r>
              <a:rPr lang="fr-FR" sz="1050" b="1" dirty="0">
                <a:solidFill>
                  <a:srgbClr val="000000"/>
                </a:solidFill>
                <a:latin typeface="Arial Regular"/>
              </a:rPr>
              <a:t>Réunions de travail PCO 7-12 ans / </a:t>
            </a:r>
            <a:r>
              <a:rPr lang="fr-FR" sz="1050" b="1" dirty="0" err="1">
                <a:solidFill>
                  <a:srgbClr val="000000"/>
                </a:solidFill>
                <a:latin typeface="Arial Regular"/>
              </a:rPr>
              <a:t>Résodys</a:t>
            </a:r>
            <a:r>
              <a:rPr lang="fr-FR" sz="1050" b="1" dirty="0">
                <a:solidFill>
                  <a:srgbClr val="000000"/>
                </a:solidFill>
                <a:latin typeface="Arial Regular"/>
              </a:rPr>
              <a:t> lancées en Juin / Juillet </a:t>
            </a:r>
          </a:p>
        </p:txBody>
      </p:sp>
      <p:sp>
        <p:nvSpPr>
          <p:cNvPr id="30" name="Flèche : droite rayée 29">
            <a:extLst>
              <a:ext uri="{FF2B5EF4-FFF2-40B4-BE49-F238E27FC236}">
                <a16:creationId xmlns:a16="http://schemas.microsoft.com/office/drawing/2014/main" id="{71B667B8-5FEE-A8C9-A0DE-C60E038F0363}"/>
              </a:ext>
            </a:extLst>
          </p:cNvPr>
          <p:cNvSpPr/>
          <p:nvPr/>
        </p:nvSpPr>
        <p:spPr>
          <a:xfrm>
            <a:off x="825196" y="4825735"/>
            <a:ext cx="508062" cy="291758"/>
          </a:xfrm>
          <a:prstGeom prst="stripedRightArrow">
            <a:avLst/>
          </a:prstGeom>
          <a:solidFill>
            <a:srgbClr val="FFCF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3"/>
              </a:solidFill>
              <a:highlight>
                <a:srgbClr val="0804A6"/>
              </a:highlight>
            </a:endParaRPr>
          </a:p>
        </p:txBody>
      </p:sp>
      <p:sp>
        <p:nvSpPr>
          <p:cNvPr id="31" name="Flèche : droite rayée 30">
            <a:extLst>
              <a:ext uri="{FF2B5EF4-FFF2-40B4-BE49-F238E27FC236}">
                <a16:creationId xmlns:a16="http://schemas.microsoft.com/office/drawing/2014/main" id="{F09CD33D-8A17-2568-B988-E54E0F005FD8}"/>
              </a:ext>
            </a:extLst>
          </p:cNvPr>
          <p:cNvSpPr/>
          <p:nvPr/>
        </p:nvSpPr>
        <p:spPr>
          <a:xfrm>
            <a:off x="4417734" y="2557113"/>
            <a:ext cx="557886" cy="473117"/>
          </a:xfrm>
          <a:prstGeom prst="stripedRightArrow">
            <a:avLst/>
          </a:prstGeom>
          <a:solidFill>
            <a:srgbClr val="909EE6"/>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Tree>
    <p:extLst>
      <p:ext uri="{BB962C8B-B14F-4D97-AF65-F5344CB8AC3E}">
        <p14:creationId xmlns:p14="http://schemas.microsoft.com/office/powerpoint/2010/main" val="365913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F082A-F193-7CA1-C2E3-DB21B17DF2F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4664961-3956-48CF-F4FB-28B3C0FB6D14}"/>
              </a:ext>
            </a:extLst>
          </p:cNvPr>
          <p:cNvSpPr>
            <a:spLocks noGrp="1"/>
          </p:cNvSpPr>
          <p:nvPr>
            <p:ph type="ctrTitle"/>
          </p:nvPr>
        </p:nvSpPr>
        <p:spPr>
          <a:xfrm>
            <a:off x="1331640" y="1923678"/>
            <a:ext cx="6840760" cy="1728192"/>
          </a:xfrm>
        </p:spPr>
        <p:txBody>
          <a:bodyPr>
            <a:normAutofit fontScale="90000"/>
          </a:bodyPr>
          <a:lstStyle/>
          <a:p>
            <a:pPr marL="0" marR="0" lvl="0" indent="0" algn="ctr" defTabSz="685800" rtl="0" eaLnBrk="1" fontAlgn="auto" latinLnBrk="0" hangingPunct="1">
              <a:lnSpc>
                <a:spcPct val="100000"/>
              </a:lnSpc>
              <a:spcBef>
                <a:spcPts val="0"/>
              </a:spcBef>
              <a:spcAft>
                <a:spcPts val="0"/>
              </a:spcAft>
              <a:buClrTx/>
              <a:buSzTx/>
              <a:buFontTx/>
              <a:buNone/>
              <a:tabLst/>
              <a:defRPr/>
            </a:pPr>
            <a:br>
              <a:rPr lang="fr-FR" sz="2475" dirty="0"/>
            </a:br>
            <a:r>
              <a:rPr kumimoji="0" lang="fr-FR" sz="2200" b="1" i="0" u="none" strike="noStrike" kern="1200" cap="none" spc="0" normalizeH="0" baseline="0" noProof="0" dirty="0">
                <a:ln>
                  <a:noFill/>
                </a:ln>
                <a:effectLst/>
                <a:uLnTx/>
                <a:uFillTx/>
                <a:latin typeface="Marianne ExtraBold"/>
                <a:ea typeface="+mn-ea"/>
                <a:cs typeface="+mn-cs"/>
              </a:rPr>
              <a:t>Système d’information Parcours TND </a:t>
            </a:r>
            <a:br>
              <a:rPr kumimoji="0" lang="fr-FR" sz="2200" b="1" i="0" u="none" strike="noStrike" kern="1200" cap="none" spc="0" normalizeH="0" baseline="0" noProof="0" dirty="0">
                <a:ln>
                  <a:noFill/>
                </a:ln>
                <a:solidFill>
                  <a:srgbClr val="164194"/>
                </a:solidFill>
                <a:effectLst/>
                <a:uLnTx/>
                <a:uFillTx/>
                <a:latin typeface="Marianne ExtraBold"/>
                <a:ea typeface="+mn-ea"/>
                <a:cs typeface="+mn-cs"/>
              </a:rPr>
            </a:br>
            <a:br>
              <a:rPr lang="fr-FR" sz="1800" dirty="0"/>
            </a:br>
            <a:br>
              <a:rPr lang="fr-FR" sz="1800" dirty="0"/>
            </a:br>
            <a:br>
              <a:rPr lang="fr-FR" sz="1238" dirty="0"/>
            </a:br>
            <a:br>
              <a:rPr lang="fr-FR" sz="1238" dirty="0"/>
            </a:br>
            <a:endParaRPr lang="fr-FR" sz="1238" dirty="0"/>
          </a:p>
        </p:txBody>
      </p:sp>
      <p:sp>
        <p:nvSpPr>
          <p:cNvPr id="3" name="Espace réservé du pied de page 7">
            <a:extLst>
              <a:ext uri="{FF2B5EF4-FFF2-40B4-BE49-F238E27FC236}">
                <a16:creationId xmlns:a16="http://schemas.microsoft.com/office/drawing/2014/main" id="{30A30D2F-F2BF-5EB8-FDBF-2BAEA3D615D8}"/>
              </a:ext>
            </a:extLst>
          </p:cNvPr>
          <p:cNvSpPr txBox="1">
            <a:spLocks/>
          </p:cNvSpPr>
          <p:nvPr/>
        </p:nvSpPr>
        <p:spPr>
          <a:xfrm>
            <a:off x="1683000" y="3921901"/>
            <a:ext cx="2430000" cy="33596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5507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D49EA-226F-C9C5-205A-B7B0B7EE5005}"/>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589D5EF1-A385-06C6-294C-2524D2F11783}"/>
              </a:ext>
            </a:extLst>
          </p:cNvPr>
          <p:cNvSpPr txBox="1"/>
          <p:nvPr/>
        </p:nvSpPr>
        <p:spPr>
          <a:xfrm>
            <a:off x="827584" y="195486"/>
            <a:ext cx="8064896" cy="5001369"/>
          </a:xfrm>
          <a:prstGeom prst="rect">
            <a:avLst/>
          </a:prstGeom>
          <a:noFill/>
        </p:spPr>
        <p:txBody>
          <a:bodyPr wrap="square">
            <a:spAutoFit/>
          </a:bodyPr>
          <a:lstStyle/>
          <a:p>
            <a:pPr algn="l"/>
            <a:endParaRPr lang="fr-FR" sz="900" b="0" i="0" u="none" strike="noStrike" baseline="0" dirty="0">
              <a:solidFill>
                <a:srgbClr val="000000"/>
              </a:solidFill>
              <a:latin typeface="Arial" panose="020B0604020202020204" pitchFamily="34" charset="0"/>
            </a:endParaRPr>
          </a:p>
          <a:p>
            <a:r>
              <a:rPr lang="fr-FR" sz="900" b="0" i="0" u="none" strike="noStrike" baseline="0" dirty="0">
                <a:solidFill>
                  <a:srgbClr val="000000"/>
                </a:solidFill>
                <a:latin typeface="Arial" panose="020B0604020202020204" pitchFamily="34" charset="0"/>
              </a:rPr>
              <a:t> </a:t>
            </a:r>
            <a:r>
              <a:rPr lang="fr-FR" b="1" dirty="0">
                <a:solidFill>
                  <a:srgbClr val="0804A6"/>
                </a:solidFill>
                <a:latin typeface="Arial" panose="020B0604020202020204" pitchFamily="34" charset="0"/>
              </a:rPr>
              <a:t>DITND/DGCS/DNS : Cahier</a:t>
            </a:r>
            <a:r>
              <a:rPr lang="fr-FR" sz="1800" b="1" i="0" u="none" strike="noStrike" baseline="0" dirty="0">
                <a:solidFill>
                  <a:srgbClr val="0804A6"/>
                </a:solidFill>
                <a:latin typeface="Arial" panose="020B0604020202020204" pitchFamily="34" charset="0"/>
              </a:rPr>
              <a:t> des charges fonctionnel de l’outillage SI des PCO (mars 2026)</a:t>
            </a:r>
          </a:p>
          <a:p>
            <a:endParaRPr lang="fr-FR" sz="1800" b="1" i="0" u="none" strike="noStrike" baseline="0" dirty="0">
              <a:solidFill>
                <a:srgbClr val="0804A6"/>
              </a:solidFill>
              <a:latin typeface="Arial" panose="020B0604020202020204" pitchFamily="34" charset="0"/>
            </a:endParaRPr>
          </a:p>
          <a:p>
            <a:r>
              <a:rPr lang="fr-FR" b="1" dirty="0">
                <a:solidFill>
                  <a:srgbClr val="0804A6"/>
                </a:solidFill>
              </a:rPr>
              <a:t>Objectifs : </a:t>
            </a:r>
          </a:p>
          <a:p>
            <a:pPr marL="285750" indent="-285750">
              <a:buFont typeface="Wingdings" panose="05000000000000000000" pitchFamily="2" charset="2"/>
              <a:buChar char="§"/>
            </a:pPr>
            <a:r>
              <a:rPr lang="fr-FR" dirty="0"/>
              <a:t>Faciliter la gestion des missions des professionnels </a:t>
            </a:r>
          </a:p>
          <a:p>
            <a:pPr marL="285750" indent="-285750">
              <a:buFont typeface="Wingdings" panose="05000000000000000000" pitchFamily="2" charset="2"/>
              <a:buChar char="§"/>
            </a:pPr>
            <a:r>
              <a:rPr lang="fr-FR" dirty="0"/>
              <a:t>Améliorer le suivi des activités et des parcours </a:t>
            </a:r>
          </a:p>
          <a:p>
            <a:pPr marL="285750" indent="-285750">
              <a:buFont typeface="Wingdings" panose="05000000000000000000" pitchFamily="2" charset="2"/>
              <a:buChar char="§"/>
            </a:pPr>
            <a:r>
              <a:rPr lang="fr-FR" dirty="0"/>
              <a:t>Permettre la coordination et le partage sécurisé d’informations entre acteurs et partenaires</a:t>
            </a:r>
          </a:p>
          <a:p>
            <a:endParaRPr lang="fr-FR" b="1" dirty="0">
              <a:solidFill>
                <a:srgbClr val="0804A6"/>
              </a:solidFill>
              <a:latin typeface="Arial" panose="020B0604020202020204" pitchFamily="34" charset="0"/>
            </a:endParaRPr>
          </a:p>
          <a:p>
            <a:r>
              <a:rPr lang="fr-FR" b="1" dirty="0">
                <a:solidFill>
                  <a:srgbClr val="0804A6"/>
                </a:solidFill>
              </a:rPr>
              <a:t>Attendus Outillage SI PCO  :</a:t>
            </a:r>
          </a:p>
          <a:p>
            <a:r>
              <a:rPr lang="fr-FR" dirty="0">
                <a:solidFill>
                  <a:srgbClr val="0804A6"/>
                </a:solidFill>
              </a:rPr>
              <a:t>Interopérabilité avec les référentiels et services socles </a:t>
            </a:r>
          </a:p>
          <a:p>
            <a:endParaRPr lang="fr-FR" sz="800" b="1" dirty="0">
              <a:solidFill>
                <a:srgbClr val="30803F"/>
              </a:solidFill>
            </a:endParaRPr>
          </a:p>
          <a:p>
            <a:pPr marL="285750" indent="-285750">
              <a:buFont typeface="Wingdings" panose="05000000000000000000" pitchFamily="2" charset="2"/>
              <a:buChar char="§"/>
            </a:pPr>
            <a:r>
              <a:rPr lang="fr-FR" b="1" dirty="0"/>
              <a:t>Module TND de </a:t>
            </a:r>
            <a:r>
              <a:rPr lang="fr-FR" b="1" dirty="0" err="1"/>
              <a:t>ViaTrajectoire</a:t>
            </a:r>
            <a:endParaRPr lang="fr-FR" b="1" dirty="0"/>
          </a:p>
          <a:p>
            <a:pPr marL="285750" indent="-285750">
              <a:buFont typeface="Wingdings" panose="05000000000000000000" pitchFamily="2" charset="2"/>
              <a:buChar char="§"/>
            </a:pPr>
            <a:r>
              <a:rPr lang="fr-FR" b="1" dirty="0"/>
              <a:t>Solution régionale de coordination E-Parcours (</a:t>
            </a:r>
            <a:r>
              <a:rPr lang="fr-FR" b="1" dirty="0" err="1"/>
              <a:t>Azurezo</a:t>
            </a:r>
            <a:r>
              <a:rPr lang="fr-FR" b="1" dirty="0"/>
              <a:t> en PACA)</a:t>
            </a:r>
          </a:p>
          <a:p>
            <a:endParaRPr lang="fr-FR" sz="900" b="1" dirty="0"/>
          </a:p>
          <a:p>
            <a:pPr marL="285750" indent="-285750">
              <a:buFont typeface="Wingdings" panose="05000000000000000000" pitchFamily="2" charset="2"/>
              <a:buChar char="§"/>
            </a:pPr>
            <a:r>
              <a:rPr lang="fr-FR" sz="1600" dirty="0"/>
              <a:t>Dossier Médical Partagé (DMP), Message Sécurisée de Santé (MSS), Authentification sécurisée via Pro Santé </a:t>
            </a:r>
            <a:r>
              <a:rPr lang="fr-FR" sz="1600" dirty="0" err="1"/>
              <a:t>Connect</a:t>
            </a:r>
            <a:r>
              <a:rPr lang="fr-FR" sz="1600" dirty="0"/>
              <a:t> (PSC), Identifiant National de Santé (INS), Répertoire Opérationnel des Ressources (ROR) </a:t>
            </a:r>
          </a:p>
        </p:txBody>
      </p:sp>
    </p:spTree>
    <p:extLst>
      <p:ext uri="{BB962C8B-B14F-4D97-AF65-F5344CB8AC3E}">
        <p14:creationId xmlns:p14="http://schemas.microsoft.com/office/powerpoint/2010/main" val="27324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CB17E-CBA3-4F5B-E4E4-A47CF40B089E}"/>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5781D3B3-5DE3-20A4-945D-7B9002F05BA5}"/>
              </a:ext>
            </a:extLst>
          </p:cNvPr>
          <p:cNvPicPr>
            <a:picLocks noChangeAspect="1"/>
          </p:cNvPicPr>
          <p:nvPr/>
        </p:nvPicPr>
        <p:blipFill>
          <a:blip r:embed="rId3"/>
          <a:stretch>
            <a:fillRect/>
          </a:stretch>
        </p:blipFill>
        <p:spPr>
          <a:xfrm>
            <a:off x="69411" y="1923678"/>
            <a:ext cx="9005177" cy="1887745"/>
          </a:xfrm>
          <a:prstGeom prst="rect">
            <a:avLst/>
          </a:prstGeom>
        </p:spPr>
      </p:pic>
      <p:pic>
        <p:nvPicPr>
          <p:cNvPr id="8" name="Image 7">
            <a:extLst>
              <a:ext uri="{FF2B5EF4-FFF2-40B4-BE49-F238E27FC236}">
                <a16:creationId xmlns:a16="http://schemas.microsoft.com/office/drawing/2014/main" id="{14187EB7-5409-D55B-6174-2AD676CE8615}"/>
              </a:ext>
            </a:extLst>
          </p:cNvPr>
          <p:cNvPicPr>
            <a:picLocks noChangeAspect="1"/>
          </p:cNvPicPr>
          <p:nvPr/>
        </p:nvPicPr>
        <p:blipFill>
          <a:blip r:embed="rId4"/>
          <a:stretch>
            <a:fillRect/>
          </a:stretch>
        </p:blipFill>
        <p:spPr>
          <a:xfrm>
            <a:off x="5652120" y="3363838"/>
            <a:ext cx="1293374" cy="642404"/>
          </a:xfrm>
          <a:prstGeom prst="rect">
            <a:avLst/>
          </a:prstGeom>
        </p:spPr>
      </p:pic>
      <p:sp>
        <p:nvSpPr>
          <p:cNvPr id="10" name="Rectangle : coins arrondis 9">
            <a:extLst>
              <a:ext uri="{FF2B5EF4-FFF2-40B4-BE49-F238E27FC236}">
                <a16:creationId xmlns:a16="http://schemas.microsoft.com/office/drawing/2014/main" id="{EFA98A3A-3157-6683-48BA-7A6C3CAFE038}"/>
              </a:ext>
            </a:extLst>
          </p:cNvPr>
          <p:cNvSpPr/>
          <p:nvPr/>
        </p:nvSpPr>
        <p:spPr>
          <a:xfrm>
            <a:off x="6948264" y="3089984"/>
            <a:ext cx="1835696" cy="1569997"/>
          </a:xfrm>
          <a:prstGeom prst="round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Arial Regular"/>
              <a:ea typeface="+mn-ea"/>
              <a:cs typeface="+mn-cs"/>
            </a:endParaRPr>
          </a:p>
        </p:txBody>
      </p:sp>
      <p:sp>
        <p:nvSpPr>
          <p:cNvPr id="11" name="ZoneTexte 10">
            <a:extLst>
              <a:ext uri="{FF2B5EF4-FFF2-40B4-BE49-F238E27FC236}">
                <a16:creationId xmlns:a16="http://schemas.microsoft.com/office/drawing/2014/main" id="{73B3829E-6AEE-94BD-076F-A6CA3CE25B75}"/>
              </a:ext>
            </a:extLst>
          </p:cNvPr>
          <p:cNvSpPr txBox="1"/>
          <p:nvPr/>
        </p:nvSpPr>
        <p:spPr>
          <a:xfrm>
            <a:off x="6995472" y="3107998"/>
            <a:ext cx="1741280"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Regular"/>
                <a:ea typeface="+mn-ea"/>
                <a:cs typeface="+mn-cs"/>
              </a:rPr>
              <a:t>Echanger, partager avec le cercle de soins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000000"/>
              </a:solidFill>
              <a:effectLst/>
              <a:uLnTx/>
              <a:uFillTx/>
              <a:latin typeface="Arial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Regular"/>
                <a:ea typeface="+mn-ea"/>
                <a:cs typeface="+mn-cs"/>
              </a:rPr>
              <a:t>Suivre le renouvellement des actes / FIP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000000"/>
              </a:solidFill>
              <a:effectLst/>
              <a:uLnTx/>
              <a:uFillTx/>
              <a:latin typeface="Arial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Arial Regular"/>
                <a:ea typeface="+mn-ea"/>
                <a:cs typeface="+mn-cs"/>
              </a:rPr>
              <a:t>Disposer d’indicateurs</a:t>
            </a:r>
          </a:p>
        </p:txBody>
      </p:sp>
      <p:sp>
        <p:nvSpPr>
          <p:cNvPr id="12" name="ZoneTexte 11">
            <a:extLst>
              <a:ext uri="{FF2B5EF4-FFF2-40B4-BE49-F238E27FC236}">
                <a16:creationId xmlns:a16="http://schemas.microsoft.com/office/drawing/2014/main" id="{6BE5A9A9-55A7-8242-F0A2-56A51D625B92}"/>
              </a:ext>
            </a:extLst>
          </p:cNvPr>
          <p:cNvSpPr txBox="1"/>
          <p:nvPr/>
        </p:nvSpPr>
        <p:spPr>
          <a:xfrm>
            <a:off x="395536" y="1092681"/>
            <a:ext cx="16561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C00000"/>
                </a:solidFill>
                <a:effectLst/>
                <a:uLnTx/>
                <a:uFillTx/>
                <a:latin typeface="Arial Regular"/>
                <a:ea typeface="+mn-ea"/>
                <a:cs typeface="+mn-cs"/>
              </a:rPr>
              <a:t>Le médecin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1" u="none" strike="noStrike" kern="1200" cap="none" spc="0" normalizeH="0" baseline="0" noProof="0" dirty="0">
              <a:ln>
                <a:noFill/>
              </a:ln>
              <a:solidFill>
                <a:srgbClr val="C00000"/>
              </a:solidFill>
              <a:effectLst/>
              <a:uLnTx/>
              <a:uFillTx/>
              <a:latin typeface="Arial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C00000"/>
                </a:solidFill>
                <a:effectLst/>
                <a:uLnTx/>
                <a:uFillTx/>
                <a:latin typeface="Arial Regular"/>
                <a:ea typeface="+mn-ea"/>
                <a:cs typeface="+mn-cs"/>
              </a:rPr>
              <a:t>Les membres du cercle de soins</a:t>
            </a:r>
          </a:p>
        </p:txBody>
      </p:sp>
      <p:sp>
        <p:nvSpPr>
          <p:cNvPr id="13" name="ZoneTexte 12">
            <a:extLst>
              <a:ext uri="{FF2B5EF4-FFF2-40B4-BE49-F238E27FC236}">
                <a16:creationId xmlns:a16="http://schemas.microsoft.com/office/drawing/2014/main" id="{357EED09-AEE4-C746-976D-C4BBE3AD7425}"/>
              </a:ext>
            </a:extLst>
          </p:cNvPr>
          <p:cNvSpPr txBox="1"/>
          <p:nvPr/>
        </p:nvSpPr>
        <p:spPr>
          <a:xfrm>
            <a:off x="2483768" y="1432904"/>
            <a:ext cx="10801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C00000"/>
                </a:solidFill>
                <a:effectLst/>
                <a:uLnTx/>
                <a:uFillTx/>
                <a:latin typeface="Arial Regular"/>
                <a:ea typeface="+mn-ea"/>
                <a:cs typeface="+mn-cs"/>
              </a:rPr>
              <a:t> PCO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err="1">
                <a:ln>
                  <a:noFill/>
                </a:ln>
                <a:solidFill>
                  <a:srgbClr val="C00000"/>
                </a:solidFill>
                <a:effectLst/>
                <a:uLnTx/>
                <a:uFillTx/>
                <a:latin typeface="Arial Regular"/>
                <a:ea typeface="+mn-ea"/>
                <a:cs typeface="+mn-cs"/>
              </a:rPr>
              <a:t>Résodys</a:t>
            </a:r>
            <a:endParaRPr kumimoji="0" lang="fr-FR" sz="1200" b="0" i="1" u="none" strike="noStrike" kern="1200" cap="none" spc="0" normalizeH="0" baseline="0" noProof="0" dirty="0">
              <a:ln>
                <a:noFill/>
              </a:ln>
              <a:solidFill>
                <a:srgbClr val="C00000"/>
              </a:solidFill>
              <a:effectLst/>
              <a:uLnTx/>
              <a:uFillTx/>
              <a:latin typeface="Arial Regular"/>
              <a:ea typeface="+mn-ea"/>
              <a:cs typeface="+mn-cs"/>
            </a:endParaRPr>
          </a:p>
        </p:txBody>
      </p:sp>
      <p:sp>
        <p:nvSpPr>
          <p:cNvPr id="14" name="ZoneTexte 13">
            <a:extLst>
              <a:ext uri="{FF2B5EF4-FFF2-40B4-BE49-F238E27FC236}">
                <a16:creationId xmlns:a16="http://schemas.microsoft.com/office/drawing/2014/main" id="{97B69F2E-23DB-9322-3684-1F54B0BBEBFF}"/>
              </a:ext>
            </a:extLst>
          </p:cNvPr>
          <p:cNvSpPr txBox="1"/>
          <p:nvPr/>
        </p:nvSpPr>
        <p:spPr>
          <a:xfrm>
            <a:off x="5686101" y="1504454"/>
            <a:ext cx="17121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C00000"/>
                </a:solidFill>
                <a:effectLst/>
                <a:uLnTx/>
                <a:uFillTx/>
                <a:latin typeface="Arial Regular"/>
                <a:ea typeface="+mn-ea"/>
                <a:cs typeface="+mn-cs"/>
              </a:rPr>
              <a:t>PCO /  </a:t>
            </a:r>
            <a:r>
              <a:rPr kumimoji="0" lang="fr-FR" sz="1200" b="0" i="1" u="none" strike="noStrike" kern="1200" cap="none" spc="0" normalizeH="0" baseline="0" noProof="0" dirty="0" err="1">
                <a:ln>
                  <a:noFill/>
                </a:ln>
                <a:solidFill>
                  <a:srgbClr val="C00000"/>
                </a:solidFill>
                <a:effectLst/>
                <a:uLnTx/>
                <a:uFillTx/>
                <a:latin typeface="Arial Regular"/>
                <a:ea typeface="+mn-ea"/>
                <a:cs typeface="+mn-cs"/>
              </a:rPr>
              <a:t>Résodys</a:t>
            </a:r>
            <a:endParaRPr kumimoji="0" lang="fr-FR" sz="1200" b="0" i="1" u="none" strike="noStrike" kern="1200" cap="none" spc="0" normalizeH="0" baseline="0" noProof="0" dirty="0">
              <a:ln>
                <a:noFill/>
              </a:ln>
              <a:solidFill>
                <a:srgbClr val="C00000"/>
              </a:solidFill>
              <a:effectLst/>
              <a:uLnTx/>
              <a:uFillTx/>
              <a:latin typeface="Arial Regular"/>
              <a:ea typeface="+mn-ea"/>
              <a:cs typeface="+mn-cs"/>
            </a:endParaRPr>
          </a:p>
        </p:txBody>
      </p:sp>
      <p:sp>
        <p:nvSpPr>
          <p:cNvPr id="6" name="ZoneTexte 5">
            <a:extLst>
              <a:ext uri="{FF2B5EF4-FFF2-40B4-BE49-F238E27FC236}">
                <a16:creationId xmlns:a16="http://schemas.microsoft.com/office/drawing/2014/main" id="{BB49D8E0-C4F5-6F02-87C1-6750EBC0A806}"/>
              </a:ext>
            </a:extLst>
          </p:cNvPr>
          <p:cNvSpPr txBox="1"/>
          <p:nvPr/>
        </p:nvSpPr>
        <p:spPr>
          <a:xfrm>
            <a:off x="215515" y="152464"/>
            <a:ext cx="8712968" cy="1048429"/>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2000" b="1" dirty="0">
                <a:solidFill>
                  <a:srgbClr val="0804A6"/>
                </a:solidFill>
                <a:latin typeface="Arial" panose="020B0604020202020204" pitchFamily="34" charset="0"/>
              </a:rPr>
              <a:t>Stratégie régionale SI Parcours TND</a:t>
            </a:r>
          </a:p>
          <a:p>
            <a:pPr marL="0" marR="0" lvl="0" indent="0" algn="ctr" defTabSz="685800" rtl="0" eaLnBrk="1" fontAlgn="auto" latinLnBrk="0" hangingPunct="1">
              <a:lnSpc>
                <a:spcPct val="100000"/>
              </a:lnSpc>
              <a:spcBef>
                <a:spcPts val="0"/>
              </a:spcBef>
              <a:spcAft>
                <a:spcPts val="0"/>
              </a:spcAft>
              <a:buClrTx/>
              <a:buSzTx/>
              <a:buFontTx/>
              <a:buNone/>
              <a:tabLst/>
              <a:defRPr/>
            </a:pPr>
            <a:r>
              <a:rPr lang="fr-FR" sz="2000" b="1" dirty="0">
                <a:solidFill>
                  <a:srgbClr val="0804A6"/>
                </a:solidFill>
                <a:latin typeface="Arial" panose="020B0604020202020204" pitchFamily="34" charset="0"/>
              </a:rPr>
              <a:t> 	</a:t>
            </a:r>
            <a:r>
              <a:rPr lang="fr-FR" sz="1200" b="1" i="1" dirty="0">
                <a:solidFill>
                  <a:srgbClr val="0804A6"/>
                </a:solidFill>
                <a:latin typeface="Arial" panose="020B0604020202020204" pitchFamily="34" charset="0"/>
              </a:rPr>
              <a:t>cette stratégie s’appuie sur une retour d’expérience réussi en Occitanie </a:t>
            </a:r>
          </a:p>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b="1" i="1" dirty="0">
                <a:solidFill>
                  <a:srgbClr val="0804A6"/>
                </a:solidFill>
                <a:latin typeface="Arial" panose="020B0604020202020204" pitchFamily="34" charset="0"/>
              </a:rPr>
              <a:t>et le partage du même éditeur d’E-parcours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013" b="1" i="0" u="none" strike="noStrike" kern="1200" cap="none" spc="0" normalizeH="0" baseline="0" noProof="0" dirty="0">
                <a:ln>
                  <a:noFill/>
                </a:ln>
                <a:solidFill>
                  <a:srgbClr val="000000"/>
                </a:solidFill>
                <a:effectLst/>
                <a:uLnTx/>
                <a:uFillTx/>
                <a:latin typeface="Arial Regular"/>
                <a:ea typeface="+mn-ea"/>
                <a:cs typeface="+mn-cs"/>
              </a:rPr>
              <a:t> </a:t>
            </a:r>
          </a:p>
        </p:txBody>
      </p:sp>
    </p:spTree>
    <p:extLst>
      <p:ext uri="{BB962C8B-B14F-4D97-AF65-F5344CB8AC3E}">
        <p14:creationId xmlns:p14="http://schemas.microsoft.com/office/powerpoint/2010/main" val="296188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167B27A5-15C4-CF11-CC98-E1279C107C29}"/>
              </a:ext>
            </a:extLst>
          </p:cNvPr>
          <p:cNvSpPr txBox="1"/>
          <p:nvPr/>
        </p:nvSpPr>
        <p:spPr>
          <a:xfrm>
            <a:off x="1115616" y="1635646"/>
            <a:ext cx="7632848" cy="2462213"/>
          </a:xfrm>
          <a:prstGeom prst="rect">
            <a:avLst/>
          </a:prstGeom>
          <a:noFill/>
        </p:spPr>
        <p:txBody>
          <a:bodyPr wrap="square">
            <a:spAutoFit/>
          </a:bodyPr>
          <a:lstStyle/>
          <a:p>
            <a:endParaRPr lang="fr-FR" b="1" dirty="0">
              <a:solidFill>
                <a:schemeClr val="tx2"/>
              </a:solidFill>
            </a:endParaRPr>
          </a:p>
          <a:p>
            <a:pPr marL="285750" indent="-285750">
              <a:buFont typeface="Wingdings" panose="05000000000000000000" pitchFamily="2" charset="2"/>
              <a:buChar char="§"/>
            </a:pPr>
            <a:r>
              <a:rPr lang="fr-FR" sz="2000" b="1" dirty="0">
                <a:solidFill>
                  <a:schemeClr val="tx2"/>
                </a:solidFill>
              </a:rPr>
              <a:t>Stratégie régionale TND focus Parcours TSLA/TDAH</a:t>
            </a:r>
          </a:p>
          <a:p>
            <a:endParaRPr lang="fr-FR" sz="2000" b="1" dirty="0">
              <a:solidFill>
                <a:schemeClr val="tx2"/>
              </a:solidFill>
            </a:endParaRPr>
          </a:p>
          <a:p>
            <a:pPr marL="285750" indent="-285750">
              <a:buFont typeface="Wingdings" panose="05000000000000000000" pitchFamily="2" charset="2"/>
              <a:buChar char="§"/>
            </a:pPr>
            <a:r>
              <a:rPr lang="fr-FR" sz="2000" b="1" dirty="0">
                <a:solidFill>
                  <a:schemeClr val="tx2"/>
                </a:solidFill>
              </a:rPr>
              <a:t>Retour sur les 3 journées départementales 2025 (13, 83, 06)</a:t>
            </a:r>
          </a:p>
          <a:p>
            <a:pPr marL="285750" indent="-285750">
              <a:buFont typeface="Wingdings" panose="05000000000000000000" pitchFamily="2" charset="2"/>
              <a:buChar char="§"/>
            </a:pPr>
            <a:endParaRPr lang="fr-FR" sz="2000" b="1" dirty="0">
              <a:solidFill>
                <a:schemeClr val="tx2"/>
              </a:solidFill>
            </a:endParaRPr>
          </a:p>
          <a:p>
            <a:pPr marL="285750" indent="-285750">
              <a:buFont typeface="Wingdings" panose="05000000000000000000" pitchFamily="2" charset="2"/>
              <a:buChar char="§"/>
            </a:pPr>
            <a:r>
              <a:rPr lang="fr-FR" sz="2000" b="1" dirty="0">
                <a:solidFill>
                  <a:schemeClr val="tx2"/>
                </a:solidFill>
              </a:rPr>
              <a:t>Organisation des acteurs de niveau 2</a:t>
            </a:r>
          </a:p>
          <a:p>
            <a:endParaRPr lang="fr-FR" b="1" dirty="0">
              <a:solidFill>
                <a:schemeClr val="tx2"/>
              </a:solidFill>
            </a:endParaRPr>
          </a:p>
          <a:p>
            <a:endParaRPr lang="fr-FR" b="1" dirty="0">
              <a:solidFill>
                <a:schemeClr val="tx2"/>
              </a:solidFill>
            </a:endParaRPr>
          </a:p>
        </p:txBody>
      </p:sp>
    </p:spTree>
    <p:extLst>
      <p:ext uri="{BB962C8B-B14F-4D97-AF65-F5344CB8AC3E}">
        <p14:creationId xmlns:p14="http://schemas.microsoft.com/office/powerpoint/2010/main" val="2015254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8A340-ACED-2C56-897F-1BF584AE026A}"/>
            </a:ext>
          </a:extLst>
        </p:cNvPr>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96FEC1DE-E8C9-BD40-2D61-51C84312A333}"/>
              </a:ext>
            </a:extLst>
          </p:cNvPr>
          <p:cNvGraphicFramePr/>
          <p:nvPr>
            <p:extLst>
              <p:ext uri="{D42A27DB-BD31-4B8C-83A1-F6EECF244321}">
                <p14:modId xmlns:p14="http://schemas.microsoft.com/office/powerpoint/2010/main" val="230956315"/>
              </p:ext>
            </p:extLst>
          </p:nvPr>
        </p:nvGraphicFramePr>
        <p:xfrm>
          <a:off x="755576" y="506025"/>
          <a:ext cx="7776864" cy="460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76BA6328-A5BD-47DE-408C-4E667CBE2ED3}"/>
              </a:ext>
            </a:extLst>
          </p:cNvPr>
          <p:cNvSpPr txBox="1"/>
          <p:nvPr/>
        </p:nvSpPr>
        <p:spPr>
          <a:xfrm>
            <a:off x="1331640" y="267494"/>
            <a:ext cx="7128792" cy="707886"/>
          </a:xfrm>
          <a:prstGeom prst="rect">
            <a:avLst/>
          </a:prstGeom>
          <a:noFill/>
        </p:spPr>
        <p:txBody>
          <a:bodyPr wrap="square">
            <a:spAutoFit/>
          </a:bodyPr>
          <a:lstStyle/>
          <a:p>
            <a:r>
              <a:rPr kumimoji="0" lang="fr-FR" sz="2200" b="0" i="0" u="none" strike="noStrike" kern="1200" cap="none" spc="0" normalizeH="0" baseline="0" noProof="0" dirty="0">
                <a:ln>
                  <a:noFill/>
                </a:ln>
                <a:solidFill>
                  <a:srgbClr val="164194"/>
                </a:solidFill>
                <a:effectLst/>
                <a:uLnTx/>
                <a:uFillTx/>
                <a:latin typeface="Marianne ExtraBold"/>
                <a:ea typeface="+mj-ea"/>
                <a:cs typeface="+mj-cs"/>
              </a:rPr>
              <a:t>Programme de travail 2026 sur le SI parcours TND</a:t>
            </a:r>
            <a:br>
              <a:rPr kumimoji="0" lang="fr-FR" sz="1300" b="1" i="0" u="none" strike="noStrike" kern="1200" cap="none" spc="0" normalizeH="0" baseline="0" noProof="0" dirty="0">
                <a:ln>
                  <a:noFill/>
                </a:ln>
                <a:solidFill>
                  <a:srgbClr val="164194"/>
                </a:solidFill>
                <a:effectLst/>
                <a:uLnTx/>
                <a:uFillTx/>
                <a:latin typeface="Marianne ExtraBold"/>
                <a:ea typeface="+mj-ea"/>
                <a:cs typeface="+mj-cs"/>
              </a:rPr>
            </a:br>
            <a:endParaRPr lang="fr-FR" dirty="0"/>
          </a:p>
        </p:txBody>
      </p:sp>
    </p:spTree>
    <p:extLst>
      <p:ext uri="{BB962C8B-B14F-4D97-AF65-F5344CB8AC3E}">
        <p14:creationId xmlns:p14="http://schemas.microsoft.com/office/powerpoint/2010/main" val="3893059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Une mission : votre santé.</a:t>
            </a:r>
          </a:p>
        </p:txBody>
      </p:sp>
    </p:spTree>
    <p:extLst>
      <p:ext uri="{BB962C8B-B14F-4D97-AF65-F5344CB8AC3E}">
        <p14:creationId xmlns:p14="http://schemas.microsoft.com/office/powerpoint/2010/main" val="177038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63664-0D44-2EA2-72CC-C6212CAF50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0D0D223-5CD6-7389-1C43-155B183B2DF5}"/>
              </a:ext>
            </a:extLst>
          </p:cNvPr>
          <p:cNvSpPr>
            <a:spLocks noGrp="1"/>
          </p:cNvSpPr>
          <p:nvPr>
            <p:ph type="ctrTitle"/>
          </p:nvPr>
        </p:nvSpPr>
        <p:spPr>
          <a:xfrm>
            <a:off x="1331640" y="1923678"/>
            <a:ext cx="6840760" cy="1728192"/>
          </a:xfrm>
        </p:spPr>
        <p:txBody>
          <a:bodyPr>
            <a:normAutofit/>
          </a:bodyPr>
          <a:lstStyle/>
          <a:p>
            <a:pPr algn="ctr"/>
            <a:br>
              <a:rPr lang="fr-FR" sz="2475" dirty="0"/>
            </a:br>
            <a:br>
              <a:rPr lang="fr-FR" sz="2475" dirty="0"/>
            </a:br>
            <a:br>
              <a:rPr lang="fr-FR" sz="1800" dirty="0"/>
            </a:br>
            <a:br>
              <a:rPr lang="fr-FR" sz="1238" dirty="0"/>
            </a:br>
            <a:br>
              <a:rPr lang="fr-FR" sz="1238" dirty="0"/>
            </a:br>
            <a:endParaRPr lang="fr-FR" sz="1238" dirty="0"/>
          </a:p>
        </p:txBody>
      </p:sp>
      <p:sp>
        <p:nvSpPr>
          <p:cNvPr id="3" name="Espace réservé du pied de page 7">
            <a:extLst>
              <a:ext uri="{FF2B5EF4-FFF2-40B4-BE49-F238E27FC236}">
                <a16:creationId xmlns:a16="http://schemas.microsoft.com/office/drawing/2014/main" id="{9BA9B1D4-4575-6C71-5C45-81FA0CBFE58A}"/>
              </a:ext>
            </a:extLst>
          </p:cNvPr>
          <p:cNvSpPr txBox="1">
            <a:spLocks/>
          </p:cNvSpPr>
          <p:nvPr/>
        </p:nvSpPr>
        <p:spPr>
          <a:xfrm>
            <a:off x="1683000" y="3921901"/>
            <a:ext cx="2430000" cy="33596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ZoneTexte 4">
            <a:extLst>
              <a:ext uri="{FF2B5EF4-FFF2-40B4-BE49-F238E27FC236}">
                <a16:creationId xmlns:a16="http://schemas.microsoft.com/office/drawing/2014/main" id="{B47FB9DC-43E2-7833-F843-8DE3AC016CAE}"/>
              </a:ext>
            </a:extLst>
          </p:cNvPr>
          <p:cNvSpPr txBox="1"/>
          <p:nvPr/>
        </p:nvSpPr>
        <p:spPr>
          <a:xfrm>
            <a:off x="2123728" y="2067694"/>
            <a:ext cx="6347756" cy="769441"/>
          </a:xfrm>
          <a:prstGeom prst="rect">
            <a:avLst/>
          </a:prstGeom>
          <a:noFill/>
        </p:spPr>
        <p:txBody>
          <a:bodyPr wrap="square">
            <a:spAutoFit/>
          </a:bodyPr>
          <a:lstStyle/>
          <a:p>
            <a:pPr algn="ctr"/>
            <a:r>
              <a:rPr lang="fr-FR" sz="2200" b="1" dirty="0">
                <a:solidFill>
                  <a:schemeClr val="bg1"/>
                </a:solidFill>
              </a:rPr>
              <a:t>Stratégie régionale TND focus Parcours TSLA/TDAH</a:t>
            </a:r>
          </a:p>
        </p:txBody>
      </p:sp>
    </p:spTree>
    <p:extLst>
      <p:ext uri="{BB962C8B-B14F-4D97-AF65-F5344CB8AC3E}">
        <p14:creationId xmlns:p14="http://schemas.microsoft.com/office/powerpoint/2010/main" val="340109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èche : droite 16">
            <a:extLst>
              <a:ext uri="{FF2B5EF4-FFF2-40B4-BE49-F238E27FC236}">
                <a16:creationId xmlns:a16="http://schemas.microsoft.com/office/drawing/2014/main" id="{A932148E-BE0A-D72C-AA2D-B59FBAE562C2}"/>
              </a:ext>
            </a:extLst>
          </p:cNvPr>
          <p:cNvSpPr/>
          <p:nvPr/>
        </p:nvSpPr>
        <p:spPr>
          <a:xfrm>
            <a:off x="6121026" y="1370117"/>
            <a:ext cx="594067" cy="2826314"/>
          </a:xfrm>
          <a:prstGeom prst="rightArrow">
            <a:avLst/>
          </a:prstGeom>
          <a:solidFill>
            <a:schemeClr val="bg1">
              <a:lumMod val="7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Triangle isocèle 10">
            <a:extLst>
              <a:ext uri="{FF2B5EF4-FFF2-40B4-BE49-F238E27FC236}">
                <a16:creationId xmlns:a16="http://schemas.microsoft.com/office/drawing/2014/main" id="{77D2AFB4-A09C-A081-7202-D0F25C96DB3E}"/>
              </a:ext>
            </a:extLst>
          </p:cNvPr>
          <p:cNvSpPr/>
          <p:nvPr/>
        </p:nvSpPr>
        <p:spPr>
          <a:xfrm rot="10800000">
            <a:off x="1465730" y="993636"/>
            <a:ext cx="1106742" cy="3591399"/>
          </a:xfrm>
          <a:prstGeom prst="triangle">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fr-FR" sz="1350"/>
          </a:p>
        </p:txBody>
      </p:sp>
      <p:graphicFrame>
        <p:nvGraphicFramePr>
          <p:cNvPr id="7" name="Espace réservé du contenu 10">
            <a:extLst>
              <a:ext uri="{FF2B5EF4-FFF2-40B4-BE49-F238E27FC236}">
                <a16:creationId xmlns:a16="http://schemas.microsoft.com/office/drawing/2014/main" id="{9F0F7E25-B45E-4A89-A518-8B48FC67A6D3}"/>
              </a:ext>
            </a:extLst>
          </p:cNvPr>
          <p:cNvGraphicFramePr>
            <a:graphicFrameLocks/>
          </p:cNvGraphicFramePr>
          <p:nvPr>
            <p:extLst>
              <p:ext uri="{D42A27DB-BD31-4B8C-83A1-F6EECF244321}">
                <p14:modId xmlns:p14="http://schemas.microsoft.com/office/powerpoint/2010/main" val="1179465039"/>
              </p:ext>
            </p:extLst>
          </p:nvPr>
        </p:nvGraphicFramePr>
        <p:xfrm>
          <a:off x="1557519" y="987575"/>
          <a:ext cx="4563507" cy="3852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ZoneTexte 12">
            <a:extLst>
              <a:ext uri="{FF2B5EF4-FFF2-40B4-BE49-F238E27FC236}">
                <a16:creationId xmlns:a16="http://schemas.microsoft.com/office/drawing/2014/main" id="{0A9A503B-28BF-4AF8-266D-3A9E6D174B8D}"/>
              </a:ext>
            </a:extLst>
          </p:cNvPr>
          <p:cNvSpPr txBox="1"/>
          <p:nvPr/>
        </p:nvSpPr>
        <p:spPr>
          <a:xfrm>
            <a:off x="6841106" y="1396989"/>
            <a:ext cx="1452669" cy="3208571"/>
          </a:xfrm>
          <a:prstGeom prst="rect">
            <a:avLst/>
          </a:prstGeom>
          <a:solidFill>
            <a:schemeClr val="bg1">
              <a:lumMod val="85000"/>
            </a:schemeClr>
          </a:solidFill>
        </p:spPr>
        <p:txBody>
          <a:bodyPr wrap="square" rtlCol="0">
            <a:spAutoFit/>
          </a:bodyPr>
          <a:lstStyle/>
          <a:p>
            <a:pPr algn="ctr"/>
            <a:r>
              <a:rPr lang="fr-FR" sz="1350" b="1" dirty="0"/>
              <a:t> </a:t>
            </a:r>
            <a:endParaRPr lang="fr-FR" sz="1350" dirty="0"/>
          </a:p>
          <a:p>
            <a:pPr marL="214313" indent="-214313">
              <a:buFont typeface="Arial" panose="020B0604020202020204" pitchFamily="34" charset="0"/>
              <a:buChar char="•"/>
            </a:pPr>
            <a:r>
              <a:rPr lang="fr-FR" sz="1350" dirty="0"/>
              <a:t>Lisibilité et orientation</a:t>
            </a:r>
          </a:p>
          <a:p>
            <a:pPr marL="214313" indent="-214313">
              <a:buFont typeface="Arial" panose="020B0604020202020204" pitchFamily="34" charset="0"/>
              <a:buChar char="•"/>
            </a:pPr>
            <a:endParaRPr lang="fr-FR" sz="1350" dirty="0"/>
          </a:p>
          <a:p>
            <a:pPr marL="214313" indent="-214313">
              <a:buFont typeface="Arial" panose="020B0604020202020204" pitchFamily="34" charset="0"/>
              <a:buChar char="•"/>
            </a:pPr>
            <a:r>
              <a:rPr lang="fr-FR" sz="1350" dirty="0"/>
              <a:t>Accessibilité</a:t>
            </a:r>
          </a:p>
          <a:p>
            <a:pPr marL="214313" indent="-214313">
              <a:buFont typeface="Arial" panose="020B0604020202020204" pitchFamily="34" charset="0"/>
              <a:buChar char="•"/>
            </a:pPr>
            <a:endParaRPr lang="fr-FR" sz="1350" dirty="0"/>
          </a:p>
          <a:p>
            <a:pPr marL="214313" indent="-214313">
              <a:buFont typeface="Arial" panose="020B0604020202020204" pitchFamily="34" charset="0"/>
              <a:buChar char="•"/>
            </a:pPr>
            <a:r>
              <a:rPr lang="fr-FR" sz="1350" dirty="0"/>
              <a:t>Précocité</a:t>
            </a:r>
          </a:p>
          <a:p>
            <a:pPr marL="214313" indent="-214313">
              <a:buFont typeface="Arial" panose="020B0604020202020204" pitchFamily="34" charset="0"/>
              <a:buChar char="•"/>
            </a:pPr>
            <a:endParaRPr lang="fr-FR" sz="1350" dirty="0"/>
          </a:p>
          <a:p>
            <a:pPr marL="214313" indent="-214313">
              <a:buFont typeface="Arial" panose="020B0604020202020204" pitchFamily="34" charset="0"/>
              <a:buChar char="•"/>
            </a:pPr>
            <a:r>
              <a:rPr lang="fr-FR" sz="1350" dirty="0"/>
              <a:t>Qualité et coopérations</a:t>
            </a:r>
          </a:p>
          <a:p>
            <a:pPr marL="214313" indent="-214313">
              <a:buFont typeface="Arial" panose="020B0604020202020204" pitchFamily="34" charset="0"/>
              <a:buChar char="•"/>
            </a:pPr>
            <a:endParaRPr lang="fr-FR" sz="1350" dirty="0"/>
          </a:p>
          <a:p>
            <a:pPr marL="214313" indent="-214313">
              <a:buFont typeface="Arial" panose="020B0604020202020204" pitchFamily="34" charset="0"/>
              <a:buChar char="•"/>
            </a:pPr>
            <a:r>
              <a:rPr lang="fr-FR" sz="1350" dirty="0"/>
              <a:t>Continuité pec sans rupture</a:t>
            </a:r>
          </a:p>
          <a:p>
            <a:pPr marL="214313" indent="-214313">
              <a:buFontTx/>
              <a:buChar char="-"/>
            </a:pPr>
            <a:endParaRPr lang="fr-FR" sz="1350" dirty="0"/>
          </a:p>
        </p:txBody>
      </p:sp>
      <p:sp>
        <p:nvSpPr>
          <p:cNvPr id="16" name="ZoneTexte 15">
            <a:extLst>
              <a:ext uri="{FF2B5EF4-FFF2-40B4-BE49-F238E27FC236}">
                <a16:creationId xmlns:a16="http://schemas.microsoft.com/office/drawing/2014/main" id="{CB3C38B1-9818-BB91-A565-251A8502CCF7}"/>
              </a:ext>
            </a:extLst>
          </p:cNvPr>
          <p:cNvSpPr txBox="1"/>
          <p:nvPr/>
        </p:nvSpPr>
        <p:spPr>
          <a:xfrm>
            <a:off x="6841105" y="1023392"/>
            <a:ext cx="1452669" cy="308052"/>
          </a:xfrm>
          <a:prstGeom prst="rect">
            <a:avLst/>
          </a:prstGeom>
          <a:solidFill>
            <a:schemeClr val="bg1">
              <a:lumMod val="85000"/>
            </a:schemeClr>
          </a:solidFill>
        </p:spPr>
        <p:txBody>
          <a:bodyPr wrap="square" rtlCol="0">
            <a:spAutoFit/>
          </a:bodyPr>
          <a:lstStyle/>
          <a:p>
            <a:pPr algn="ctr"/>
            <a:r>
              <a:rPr lang="fr-FR" sz="1350" b="1" dirty="0"/>
              <a:t>ENJEUX </a:t>
            </a:r>
          </a:p>
        </p:txBody>
      </p:sp>
      <p:sp>
        <p:nvSpPr>
          <p:cNvPr id="2" name="Rectangle 1">
            <a:extLst>
              <a:ext uri="{FF2B5EF4-FFF2-40B4-BE49-F238E27FC236}">
                <a16:creationId xmlns:a16="http://schemas.microsoft.com/office/drawing/2014/main" id="{230382E4-B21E-6904-DF1C-A758691BD849}"/>
              </a:ext>
            </a:extLst>
          </p:cNvPr>
          <p:cNvSpPr/>
          <p:nvPr/>
        </p:nvSpPr>
        <p:spPr>
          <a:xfrm>
            <a:off x="971600" y="51470"/>
            <a:ext cx="864096" cy="5760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Titre 1">
            <a:extLst>
              <a:ext uri="{FF2B5EF4-FFF2-40B4-BE49-F238E27FC236}">
                <a16:creationId xmlns:a16="http://schemas.microsoft.com/office/drawing/2014/main" id="{040AAB82-818A-EB0B-02DE-DCFC2826C1B7}"/>
              </a:ext>
            </a:extLst>
          </p:cNvPr>
          <p:cNvSpPr>
            <a:spLocks noGrp="1"/>
          </p:cNvSpPr>
          <p:nvPr>
            <p:ph type="title"/>
          </p:nvPr>
        </p:nvSpPr>
        <p:spPr>
          <a:xfrm>
            <a:off x="1048536" y="-60946"/>
            <a:ext cx="7915952" cy="857250"/>
          </a:xfrm>
        </p:spPr>
        <p:txBody>
          <a:bodyPr>
            <a:normAutofit/>
          </a:bodyPr>
          <a:lstStyle/>
          <a:p>
            <a:r>
              <a:rPr lang="fr-FR" sz="1800" b="1" dirty="0">
                <a:solidFill>
                  <a:schemeClr val="tx2"/>
                </a:solidFill>
              </a:rPr>
              <a:t>Parcours des troubles spécifiques du langage et des apprentissages (TSLA) et du déficit d’attention avec ou sans hyperactivité (TDAH)</a:t>
            </a:r>
          </a:p>
        </p:txBody>
      </p:sp>
    </p:spTree>
    <p:extLst>
      <p:ext uri="{BB962C8B-B14F-4D97-AF65-F5344CB8AC3E}">
        <p14:creationId xmlns:p14="http://schemas.microsoft.com/office/powerpoint/2010/main" val="1803546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A4E2372-F488-A925-338D-ED47EC65C633}"/>
              </a:ext>
            </a:extLst>
          </p:cNvPr>
          <p:cNvSpPr>
            <a:spLocks noGrp="1"/>
          </p:cNvSpPr>
          <p:nvPr>
            <p:ph type="sldNum" sz="quarter" idx="12"/>
          </p:nvPr>
        </p:nvSpPr>
        <p:spPr/>
        <p:txBody>
          <a:bodyPr/>
          <a:lstStyle/>
          <a:p>
            <a:fld id="{BAA69D7E-08EA-4657-A657-2289EA00C45F}" type="slidenum">
              <a:rPr lang="fr-FR" smtClean="0"/>
              <a:t>5</a:t>
            </a:fld>
            <a:endParaRPr lang="fr-FR"/>
          </a:p>
        </p:txBody>
      </p:sp>
      <p:graphicFrame>
        <p:nvGraphicFramePr>
          <p:cNvPr id="11" name="Graphique 10">
            <a:extLst>
              <a:ext uri="{FF2B5EF4-FFF2-40B4-BE49-F238E27FC236}">
                <a16:creationId xmlns:a16="http://schemas.microsoft.com/office/drawing/2014/main" id="{9659790D-AC57-ED61-C2BF-665D4D2A4FB2}"/>
              </a:ext>
            </a:extLst>
          </p:cNvPr>
          <p:cNvGraphicFramePr/>
          <p:nvPr>
            <p:extLst>
              <p:ext uri="{D42A27DB-BD31-4B8C-83A1-F6EECF244321}">
                <p14:modId xmlns:p14="http://schemas.microsoft.com/office/powerpoint/2010/main" val="3441470027"/>
              </p:ext>
            </p:extLst>
          </p:nvPr>
        </p:nvGraphicFramePr>
        <p:xfrm>
          <a:off x="1475655" y="1254345"/>
          <a:ext cx="5923057" cy="3872266"/>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Texte 11">
            <a:extLst>
              <a:ext uri="{FF2B5EF4-FFF2-40B4-BE49-F238E27FC236}">
                <a16:creationId xmlns:a16="http://schemas.microsoft.com/office/drawing/2014/main" id="{ABFFA0FF-7A58-4878-DDE8-33720A0D4E57}"/>
              </a:ext>
            </a:extLst>
          </p:cNvPr>
          <p:cNvSpPr txBox="1"/>
          <p:nvPr/>
        </p:nvSpPr>
        <p:spPr>
          <a:xfrm>
            <a:off x="4527757" y="1779662"/>
            <a:ext cx="792088" cy="307777"/>
          </a:xfrm>
          <a:prstGeom prst="rect">
            <a:avLst/>
          </a:prstGeom>
          <a:noFill/>
        </p:spPr>
        <p:txBody>
          <a:bodyPr wrap="square" rtlCol="0">
            <a:spAutoFit/>
          </a:bodyPr>
          <a:lstStyle/>
          <a:p>
            <a:r>
              <a:rPr lang="fr-FR" sz="1400" b="1" dirty="0">
                <a:solidFill>
                  <a:schemeClr val="bg1"/>
                </a:solidFill>
              </a:rPr>
              <a:t>DOS</a:t>
            </a:r>
          </a:p>
        </p:txBody>
      </p:sp>
      <p:sp>
        <p:nvSpPr>
          <p:cNvPr id="13" name="ZoneTexte 12">
            <a:extLst>
              <a:ext uri="{FF2B5EF4-FFF2-40B4-BE49-F238E27FC236}">
                <a16:creationId xmlns:a16="http://schemas.microsoft.com/office/drawing/2014/main" id="{47BB3AAD-1FEC-85C0-721E-FD30B4973783}"/>
              </a:ext>
            </a:extLst>
          </p:cNvPr>
          <p:cNvSpPr txBox="1"/>
          <p:nvPr/>
        </p:nvSpPr>
        <p:spPr>
          <a:xfrm>
            <a:off x="5148064" y="2650601"/>
            <a:ext cx="792088" cy="307777"/>
          </a:xfrm>
          <a:prstGeom prst="rect">
            <a:avLst/>
          </a:prstGeom>
          <a:noFill/>
        </p:spPr>
        <p:txBody>
          <a:bodyPr wrap="square" rtlCol="0">
            <a:spAutoFit/>
          </a:bodyPr>
          <a:lstStyle/>
          <a:p>
            <a:r>
              <a:rPr lang="fr-FR" sz="1400" b="1" dirty="0">
                <a:solidFill>
                  <a:schemeClr val="bg1"/>
                </a:solidFill>
              </a:rPr>
              <a:t>DOMS</a:t>
            </a:r>
          </a:p>
        </p:txBody>
      </p:sp>
      <p:sp>
        <p:nvSpPr>
          <p:cNvPr id="14" name="ZoneTexte 13">
            <a:extLst>
              <a:ext uri="{FF2B5EF4-FFF2-40B4-BE49-F238E27FC236}">
                <a16:creationId xmlns:a16="http://schemas.microsoft.com/office/drawing/2014/main" id="{1347B0D7-27FC-A7B9-21C3-988B9614C0A5}"/>
              </a:ext>
            </a:extLst>
          </p:cNvPr>
          <p:cNvSpPr txBox="1"/>
          <p:nvPr/>
        </p:nvSpPr>
        <p:spPr>
          <a:xfrm>
            <a:off x="3491880" y="1779661"/>
            <a:ext cx="792088" cy="307777"/>
          </a:xfrm>
          <a:prstGeom prst="rect">
            <a:avLst/>
          </a:prstGeom>
          <a:noFill/>
        </p:spPr>
        <p:txBody>
          <a:bodyPr wrap="square" rtlCol="0">
            <a:spAutoFit/>
          </a:bodyPr>
          <a:lstStyle/>
          <a:p>
            <a:r>
              <a:rPr lang="fr-FR" sz="1400" b="1" dirty="0">
                <a:solidFill>
                  <a:schemeClr val="bg1"/>
                </a:solidFill>
              </a:rPr>
              <a:t>DSDP</a:t>
            </a:r>
          </a:p>
        </p:txBody>
      </p:sp>
      <p:sp>
        <p:nvSpPr>
          <p:cNvPr id="15" name="ZoneTexte 14">
            <a:extLst>
              <a:ext uri="{FF2B5EF4-FFF2-40B4-BE49-F238E27FC236}">
                <a16:creationId xmlns:a16="http://schemas.microsoft.com/office/drawing/2014/main" id="{D38126AE-7171-87E7-23C1-9A9612E8A237}"/>
              </a:ext>
            </a:extLst>
          </p:cNvPr>
          <p:cNvSpPr txBox="1"/>
          <p:nvPr/>
        </p:nvSpPr>
        <p:spPr>
          <a:xfrm>
            <a:off x="2829345" y="2769571"/>
            <a:ext cx="792088" cy="307777"/>
          </a:xfrm>
          <a:prstGeom prst="rect">
            <a:avLst/>
          </a:prstGeom>
          <a:noFill/>
        </p:spPr>
        <p:txBody>
          <a:bodyPr wrap="square" rtlCol="0">
            <a:spAutoFit/>
          </a:bodyPr>
          <a:lstStyle/>
          <a:p>
            <a:r>
              <a:rPr lang="fr-FR" sz="1400" b="1" dirty="0">
                <a:solidFill>
                  <a:schemeClr val="bg1"/>
                </a:solidFill>
              </a:rPr>
              <a:t>DSPE</a:t>
            </a:r>
          </a:p>
        </p:txBody>
      </p:sp>
      <p:sp>
        <p:nvSpPr>
          <p:cNvPr id="16" name="ZoneTexte 15">
            <a:extLst>
              <a:ext uri="{FF2B5EF4-FFF2-40B4-BE49-F238E27FC236}">
                <a16:creationId xmlns:a16="http://schemas.microsoft.com/office/drawing/2014/main" id="{9044B2D6-4B1B-7BC0-4F49-C15E78462F35}"/>
              </a:ext>
            </a:extLst>
          </p:cNvPr>
          <p:cNvSpPr txBox="1"/>
          <p:nvPr/>
        </p:nvSpPr>
        <p:spPr>
          <a:xfrm>
            <a:off x="3505388" y="3759481"/>
            <a:ext cx="504056" cy="310269"/>
          </a:xfrm>
          <a:prstGeom prst="rect">
            <a:avLst/>
          </a:prstGeom>
          <a:noFill/>
        </p:spPr>
        <p:txBody>
          <a:bodyPr wrap="square" rtlCol="0">
            <a:spAutoFit/>
          </a:bodyPr>
          <a:lstStyle/>
          <a:p>
            <a:r>
              <a:rPr lang="fr-FR" sz="1400" b="1" dirty="0">
                <a:solidFill>
                  <a:schemeClr val="bg1"/>
                </a:solidFill>
              </a:rPr>
              <a:t>DD</a:t>
            </a:r>
          </a:p>
        </p:txBody>
      </p:sp>
      <p:sp>
        <p:nvSpPr>
          <p:cNvPr id="17" name="ZoneTexte 16">
            <a:extLst>
              <a:ext uri="{FF2B5EF4-FFF2-40B4-BE49-F238E27FC236}">
                <a16:creationId xmlns:a16="http://schemas.microsoft.com/office/drawing/2014/main" id="{88290CF7-8726-9074-520F-51675ED86918}"/>
              </a:ext>
            </a:extLst>
          </p:cNvPr>
          <p:cNvSpPr txBox="1"/>
          <p:nvPr/>
        </p:nvSpPr>
        <p:spPr>
          <a:xfrm>
            <a:off x="4671773" y="3732225"/>
            <a:ext cx="648072" cy="307777"/>
          </a:xfrm>
          <a:prstGeom prst="rect">
            <a:avLst/>
          </a:prstGeom>
          <a:noFill/>
        </p:spPr>
        <p:txBody>
          <a:bodyPr wrap="square" rtlCol="0">
            <a:spAutoFit/>
          </a:bodyPr>
          <a:lstStyle/>
          <a:p>
            <a:r>
              <a:rPr lang="fr-FR" sz="1400" b="1" dirty="0">
                <a:solidFill>
                  <a:schemeClr val="bg1"/>
                </a:solidFill>
              </a:rPr>
              <a:t>DSN</a:t>
            </a:r>
          </a:p>
        </p:txBody>
      </p:sp>
      <p:graphicFrame>
        <p:nvGraphicFramePr>
          <p:cNvPr id="18" name="Diagramme 17">
            <a:extLst>
              <a:ext uri="{FF2B5EF4-FFF2-40B4-BE49-F238E27FC236}">
                <a16:creationId xmlns:a16="http://schemas.microsoft.com/office/drawing/2014/main" id="{F58674A9-6079-1D7D-1600-873E7BAE3A72}"/>
              </a:ext>
            </a:extLst>
          </p:cNvPr>
          <p:cNvGraphicFramePr/>
          <p:nvPr/>
        </p:nvGraphicFramePr>
        <p:xfrm>
          <a:off x="6486643" y="895597"/>
          <a:ext cx="3136898" cy="3419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ZoneTexte 19">
            <a:extLst>
              <a:ext uri="{FF2B5EF4-FFF2-40B4-BE49-F238E27FC236}">
                <a16:creationId xmlns:a16="http://schemas.microsoft.com/office/drawing/2014/main" id="{E9C0A918-ED25-F564-10CB-6CDC32382FA6}"/>
              </a:ext>
            </a:extLst>
          </p:cNvPr>
          <p:cNvSpPr txBox="1"/>
          <p:nvPr/>
        </p:nvSpPr>
        <p:spPr>
          <a:xfrm>
            <a:off x="5148064" y="604266"/>
            <a:ext cx="1602577" cy="1015663"/>
          </a:xfrm>
          <a:prstGeom prst="rect">
            <a:avLst/>
          </a:prstGeom>
          <a:noFill/>
          <a:ln>
            <a:solidFill>
              <a:schemeClr val="accent6"/>
            </a:solidFill>
          </a:ln>
        </p:spPr>
        <p:txBody>
          <a:bodyPr wrap="square" rtlCol="0">
            <a:spAutoFit/>
          </a:bodyPr>
          <a:lstStyle/>
          <a:p>
            <a:r>
              <a:rPr lang="fr-FR" sz="1200" dirty="0"/>
              <a:t>DER </a:t>
            </a:r>
            <a:r>
              <a:rPr lang="fr-FR" sz="1200" dirty="0" err="1"/>
              <a:t>Résodys</a:t>
            </a:r>
            <a:endParaRPr lang="fr-FR" sz="1200" dirty="0"/>
          </a:p>
          <a:p>
            <a:r>
              <a:rPr lang="fr-FR" sz="1200" dirty="0"/>
              <a:t>CPTS</a:t>
            </a:r>
          </a:p>
          <a:p>
            <a:r>
              <a:rPr lang="fr-FR" sz="1200" dirty="0"/>
              <a:t>PS libéraux (zonage, MSP, CDS…)</a:t>
            </a:r>
          </a:p>
          <a:p>
            <a:r>
              <a:rPr lang="fr-FR" sz="1200" dirty="0"/>
              <a:t>Expé. Cocon</a:t>
            </a:r>
          </a:p>
        </p:txBody>
      </p:sp>
      <p:sp>
        <p:nvSpPr>
          <p:cNvPr id="21" name="ZoneTexte 20">
            <a:extLst>
              <a:ext uri="{FF2B5EF4-FFF2-40B4-BE49-F238E27FC236}">
                <a16:creationId xmlns:a16="http://schemas.microsoft.com/office/drawing/2014/main" id="{79EC18C1-8557-A579-A5A9-623FAB580349}"/>
              </a:ext>
            </a:extLst>
          </p:cNvPr>
          <p:cNvSpPr txBox="1"/>
          <p:nvPr/>
        </p:nvSpPr>
        <p:spPr>
          <a:xfrm>
            <a:off x="5488628" y="2564216"/>
            <a:ext cx="1490466" cy="1200329"/>
          </a:xfrm>
          <a:prstGeom prst="rect">
            <a:avLst/>
          </a:prstGeom>
          <a:noFill/>
          <a:ln>
            <a:solidFill>
              <a:schemeClr val="accent1"/>
            </a:solidFill>
          </a:ln>
        </p:spPr>
        <p:txBody>
          <a:bodyPr wrap="square" rtlCol="0">
            <a:spAutoFit/>
          </a:bodyPr>
          <a:lstStyle/>
          <a:p>
            <a:r>
              <a:rPr lang="fr-FR" sz="1200" dirty="0"/>
              <a:t>Centres de référence</a:t>
            </a:r>
          </a:p>
          <a:p>
            <a:r>
              <a:rPr lang="fr-FR" sz="1200" dirty="0"/>
              <a:t>Services de pédiatrie hospitaliers</a:t>
            </a:r>
          </a:p>
          <a:p>
            <a:r>
              <a:rPr lang="fr-FR" sz="1200" dirty="0"/>
              <a:t>CMP, CMPP</a:t>
            </a:r>
            <a:endParaRPr lang="fr-FR" sz="1400" dirty="0"/>
          </a:p>
        </p:txBody>
      </p:sp>
      <p:graphicFrame>
        <p:nvGraphicFramePr>
          <p:cNvPr id="25" name="Graphique 24">
            <a:extLst>
              <a:ext uri="{FF2B5EF4-FFF2-40B4-BE49-F238E27FC236}">
                <a16:creationId xmlns:a16="http://schemas.microsoft.com/office/drawing/2014/main" id="{1FA40D4B-C276-70E5-32C0-3EA95C4A76DD}"/>
              </a:ext>
            </a:extLst>
          </p:cNvPr>
          <p:cNvGraphicFramePr/>
          <p:nvPr>
            <p:extLst>
              <p:ext uri="{D42A27DB-BD31-4B8C-83A1-F6EECF244321}">
                <p14:modId xmlns:p14="http://schemas.microsoft.com/office/powerpoint/2010/main" val="1303413631"/>
              </p:ext>
            </p:extLst>
          </p:nvPr>
        </p:nvGraphicFramePr>
        <p:xfrm>
          <a:off x="1207219" y="871658"/>
          <a:ext cx="5352256" cy="3616176"/>
        </p:xfrm>
        <a:graphic>
          <a:graphicData uri="http://schemas.openxmlformats.org/drawingml/2006/chart">
            <c:chart xmlns:c="http://schemas.openxmlformats.org/drawingml/2006/chart" xmlns:r="http://schemas.openxmlformats.org/officeDocument/2006/relationships" r:id="rId8"/>
          </a:graphicData>
        </a:graphic>
      </p:graphicFrame>
      <p:sp>
        <p:nvSpPr>
          <p:cNvPr id="26" name="ZoneTexte 25">
            <a:extLst>
              <a:ext uri="{FF2B5EF4-FFF2-40B4-BE49-F238E27FC236}">
                <a16:creationId xmlns:a16="http://schemas.microsoft.com/office/drawing/2014/main" id="{5D9B0702-9AD7-CE76-8879-FACCBCFA3C1B}"/>
              </a:ext>
            </a:extLst>
          </p:cNvPr>
          <p:cNvSpPr txBox="1"/>
          <p:nvPr/>
        </p:nvSpPr>
        <p:spPr>
          <a:xfrm>
            <a:off x="734095" y="761902"/>
            <a:ext cx="2150264" cy="646331"/>
          </a:xfrm>
          <a:prstGeom prst="rect">
            <a:avLst/>
          </a:prstGeom>
          <a:noFill/>
          <a:ln>
            <a:solidFill>
              <a:schemeClr val="accent1"/>
            </a:solidFill>
          </a:ln>
        </p:spPr>
        <p:txBody>
          <a:bodyPr wrap="square" rtlCol="0">
            <a:spAutoFit/>
          </a:bodyPr>
          <a:lstStyle/>
          <a:p>
            <a:r>
              <a:rPr lang="fr-FR" sz="1200" dirty="0"/>
              <a:t>Déploiement Via Trajectoire</a:t>
            </a:r>
          </a:p>
          <a:p>
            <a:r>
              <a:rPr lang="fr-FR" sz="1200" dirty="0" err="1"/>
              <a:t>Azurezo</a:t>
            </a:r>
            <a:endParaRPr lang="fr-FR" sz="1200" dirty="0"/>
          </a:p>
          <a:p>
            <a:r>
              <a:rPr lang="fr-FR" sz="1200" dirty="0"/>
              <a:t>DMP/MES</a:t>
            </a:r>
            <a:endParaRPr lang="fr-FR" sz="1400" dirty="0"/>
          </a:p>
        </p:txBody>
      </p:sp>
      <p:sp>
        <p:nvSpPr>
          <p:cNvPr id="27" name="ZoneTexte 26">
            <a:extLst>
              <a:ext uri="{FF2B5EF4-FFF2-40B4-BE49-F238E27FC236}">
                <a16:creationId xmlns:a16="http://schemas.microsoft.com/office/drawing/2014/main" id="{9968A472-78BA-FFCB-285A-CFC335E163A5}"/>
              </a:ext>
            </a:extLst>
          </p:cNvPr>
          <p:cNvSpPr txBox="1"/>
          <p:nvPr/>
        </p:nvSpPr>
        <p:spPr>
          <a:xfrm>
            <a:off x="365032" y="2605157"/>
            <a:ext cx="1941938" cy="830997"/>
          </a:xfrm>
          <a:prstGeom prst="rect">
            <a:avLst/>
          </a:prstGeom>
          <a:noFill/>
          <a:ln>
            <a:solidFill>
              <a:schemeClr val="accent1"/>
            </a:solidFill>
          </a:ln>
        </p:spPr>
        <p:txBody>
          <a:bodyPr wrap="square" rtlCol="0">
            <a:spAutoFit/>
          </a:bodyPr>
          <a:lstStyle/>
          <a:p>
            <a:r>
              <a:rPr lang="fr-FR" sz="1200" dirty="0"/>
              <a:t>Mise en œuvre opérationnelle; remontée des problématiques</a:t>
            </a:r>
          </a:p>
          <a:p>
            <a:r>
              <a:rPr lang="fr-FR" sz="1200" dirty="0"/>
              <a:t>Partenariat CD et MDPH</a:t>
            </a:r>
            <a:endParaRPr lang="fr-FR" sz="1400" dirty="0"/>
          </a:p>
        </p:txBody>
      </p:sp>
      <p:sp>
        <p:nvSpPr>
          <p:cNvPr id="28" name="ZoneTexte 27">
            <a:extLst>
              <a:ext uri="{FF2B5EF4-FFF2-40B4-BE49-F238E27FC236}">
                <a16:creationId xmlns:a16="http://schemas.microsoft.com/office/drawing/2014/main" id="{C9C38F43-73B0-53A1-1293-E904C790B880}"/>
              </a:ext>
            </a:extLst>
          </p:cNvPr>
          <p:cNvSpPr txBox="1"/>
          <p:nvPr/>
        </p:nvSpPr>
        <p:spPr>
          <a:xfrm>
            <a:off x="2771800" y="1267248"/>
            <a:ext cx="1224137" cy="769441"/>
          </a:xfrm>
          <a:prstGeom prst="rect">
            <a:avLst/>
          </a:prstGeom>
          <a:noFill/>
        </p:spPr>
        <p:txBody>
          <a:bodyPr wrap="square" rtlCol="0">
            <a:spAutoFit/>
          </a:bodyPr>
          <a:lstStyle/>
          <a:p>
            <a:r>
              <a:rPr lang="fr-FR" sz="1400" b="1" dirty="0">
                <a:solidFill>
                  <a:schemeClr val="bg1"/>
                </a:solidFill>
              </a:rPr>
              <a:t>DSN</a:t>
            </a:r>
          </a:p>
          <a:p>
            <a:r>
              <a:rPr lang="fr-FR" sz="1000" dirty="0">
                <a:solidFill>
                  <a:schemeClr val="bg1"/>
                </a:solidFill>
              </a:rPr>
              <a:t>Direction des Services Numériques</a:t>
            </a:r>
          </a:p>
        </p:txBody>
      </p:sp>
      <p:sp>
        <p:nvSpPr>
          <p:cNvPr id="29" name="ZoneTexte 28">
            <a:extLst>
              <a:ext uri="{FF2B5EF4-FFF2-40B4-BE49-F238E27FC236}">
                <a16:creationId xmlns:a16="http://schemas.microsoft.com/office/drawing/2014/main" id="{958CB1AB-0346-5CBA-19AE-8404A29CD409}"/>
              </a:ext>
            </a:extLst>
          </p:cNvPr>
          <p:cNvSpPr txBox="1"/>
          <p:nvPr/>
        </p:nvSpPr>
        <p:spPr>
          <a:xfrm>
            <a:off x="4017196" y="1254345"/>
            <a:ext cx="939702" cy="769441"/>
          </a:xfrm>
          <a:prstGeom prst="rect">
            <a:avLst/>
          </a:prstGeom>
          <a:noFill/>
        </p:spPr>
        <p:txBody>
          <a:bodyPr wrap="square" rtlCol="0">
            <a:spAutoFit/>
          </a:bodyPr>
          <a:lstStyle/>
          <a:p>
            <a:r>
              <a:rPr lang="fr-FR" sz="1400" b="1" dirty="0">
                <a:solidFill>
                  <a:schemeClr val="bg1"/>
                </a:solidFill>
              </a:rPr>
              <a:t>DSDP</a:t>
            </a:r>
          </a:p>
          <a:p>
            <a:r>
              <a:rPr lang="fr-FR" sz="1000" dirty="0">
                <a:solidFill>
                  <a:schemeClr val="bg1"/>
                </a:solidFill>
              </a:rPr>
              <a:t>Direction des Soins de Proximité </a:t>
            </a:r>
          </a:p>
        </p:txBody>
      </p:sp>
      <p:sp>
        <p:nvSpPr>
          <p:cNvPr id="30" name="ZoneTexte 29">
            <a:extLst>
              <a:ext uri="{FF2B5EF4-FFF2-40B4-BE49-F238E27FC236}">
                <a16:creationId xmlns:a16="http://schemas.microsoft.com/office/drawing/2014/main" id="{AF2E1A1D-DACD-9983-68A7-D996A0E78256}"/>
              </a:ext>
            </a:extLst>
          </p:cNvPr>
          <p:cNvSpPr txBox="1"/>
          <p:nvPr/>
        </p:nvSpPr>
        <p:spPr>
          <a:xfrm>
            <a:off x="4483763" y="2451270"/>
            <a:ext cx="1004864" cy="769441"/>
          </a:xfrm>
          <a:prstGeom prst="rect">
            <a:avLst/>
          </a:prstGeom>
          <a:noFill/>
        </p:spPr>
        <p:txBody>
          <a:bodyPr wrap="square" rtlCol="0">
            <a:spAutoFit/>
          </a:bodyPr>
          <a:lstStyle/>
          <a:p>
            <a:r>
              <a:rPr lang="fr-FR" sz="1400" b="1" dirty="0">
                <a:solidFill>
                  <a:schemeClr val="bg1"/>
                </a:solidFill>
              </a:rPr>
              <a:t>DOS</a:t>
            </a:r>
          </a:p>
          <a:p>
            <a:r>
              <a:rPr lang="fr-FR" sz="1000" dirty="0">
                <a:solidFill>
                  <a:schemeClr val="bg1"/>
                </a:solidFill>
              </a:rPr>
              <a:t>Direction de l’Offre de Soins</a:t>
            </a:r>
          </a:p>
        </p:txBody>
      </p:sp>
      <p:sp>
        <p:nvSpPr>
          <p:cNvPr id="31" name="ZoneTexte 30">
            <a:extLst>
              <a:ext uri="{FF2B5EF4-FFF2-40B4-BE49-F238E27FC236}">
                <a16:creationId xmlns:a16="http://schemas.microsoft.com/office/drawing/2014/main" id="{A9225BBA-1BE3-9642-AA47-33E753BC3C69}"/>
              </a:ext>
            </a:extLst>
          </p:cNvPr>
          <p:cNvSpPr txBox="1"/>
          <p:nvPr/>
        </p:nvSpPr>
        <p:spPr>
          <a:xfrm>
            <a:off x="3487303" y="3094611"/>
            <a:ext cx="939702" cy="923330"/>
          </a:xfrm>
          <a:prstGeom prst="rect">
            <a:avLst/>
          </a:prstGeom>
          <a:noFill/>
        </p:spPr>
        <p:txBody>
          <a:bodyPr wrap="square" rtlCol="0">
            <a:spAutoFit/>
          </a:bodyPr>
          <a:lstStyle/>
          <a:p>
            <a:r>
              <a:rPr lang="fr-FR" sz="1400" b="1" dirty="0">
                <a:solidFill>
                  <a:schemeClr val="bg1"/>
                </a:solidFill>
              </a:rPr>
              <a:t>DOMS</a:t>
            </a:r>
          </a:p>
          <a:p>
            <a:r>
              <a:rPr lang="fr-FR" sz="1000" dirty="0">
                <a:solidFill>
                  <a:schemeClr val="bg1"/>
                </a:solidFill>
              </a:rPr>
              <a:t>Direction de l’Offre Médico-Sociale </a:t>
            </a:r>
          </a:p>
        </p:txBody>
      </p:sp>
      <p:sp>
        <p:nvSpPr>
          <p:cNvPr id="32" name="ZoneTexte 31">
            <a:extLst>
              <a:ext uri="{FF2B5EF4-FFF2-40B4-BE49-F238E27FC236}">
                <a16:creationId xmlns:a16="http://schemas.microsoft.com/office/drawing/2014/main" id="{C5D451F4-B500-23D0-DD21-5573658F6A56}"/>
              </a:ext>
            </a:extLst>
          </p:cNvPr>
          <p:cNvSpPr txBox="1"/>
          <p:nvPr/>
        </p:nvSpPr>
        <p:spPr>
          <a:xfrm>
            <a:off x="2485125" y="2384850"/>
            <a:ext cx="1351590" cy="615553"/>
          </a:xfrm>
          <a:prstGeom prst="rect">
            <a:avLst/>
          </a:prstGeom>
          <a:noFill/>
        </p:spPr>
        <p:txBody>
          <a:bodyPr wrap="square" rtlCol="0">
            <a:spAutoFit/>
          </a:bodyPr>
          <a:lstStyle/>
          <a:p>
            <a:r>
              <a:rPr lang="fr-FR" sz="1400" b="1" dirty="0">
                <a:solidFill>
                  <a:schemeClr val="bg1"/>
                </a:solidFill>
              </a:rPr>
              <a:t>DD</a:t>
            </a:r>
          </a:p>
          <a:p>
            <a:r>
              <a:rPr lang="fr-FR" sz="1000" dirty="0">
                <a:solidFill>
                  <a:schemeClr val="bg1"/>
                </a:solidFill>
              </a:rPr>
              <a:t>Délégations Départementales</a:t>
            </a:r>
          </a:p>
        </p:txBody>
      </p:sp>
      <p:sp>
        <p:nvSpPr>
          <p:cNvPr id="3" name="Rectangle 2">
            <a:extLst>
              <a:ext uri="{FF2B5EF4-FFF2-40B4-BE49-F238E27FC236}">
                <a16:creationId xmlns:a16="http://schemas.microsoft.com/office/drawing/2014/main" id="{9338FFE6-F0F9-9D9F-EE1A-78F6BE1C5921}"/>
              </a:ext>
            </a:extLst>
          </p:cNvPr>
          <p:cNvSpPr/>
          <p:nvPr/>
        </p:nvSpPr>
        <p:spPr>
          <a:xfrm>
            <a:off x="1043608" y="107313"/>
            <a:ext cx="1008112" cy="5202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A4636B2-4432-CA99-7187-93462888715C}"/>
              </a:ext>
            </a:extLst>
          </p:cNvPr>
          <p:cNvSpPr>
            <a:spLocks noGrp="1"/>
          </p:cNvSpPr>
          <p:nvPr>
            <p:ph type="title"/>
          </p:nvPr>
        </p:nvSpPr>
        <p:spPr>
          <a:xfrm>
            <a:off x="980674" y="-31128"/>
            <a:ext cx="6913017" cy="520221"/>
          </a:xfrm>
        </p:spPr>
        <p:txBody>
          <a:bodyPr>
            <a:normAutofit/>
          </a:bodyPr>
          <a:lstStyle/>
          <a:p>
            <a:pPr algn="ctr"/>
            <a:r>
              <a:rPr lang="fr-FR" sz="1800" dirty="0">
                <a:solidFill>
                  <a:schemeClr val="tx2"/>
                </a:solidFill>
              </a:rPr>
              <a:t>Un travail transversal au sein de l’ARS</a:t>
            </a:r>
          </a:p>
        </p:txBody>
      </p:sp>
      <p:sp>
        <p:nvSpPr>
          <p:cNvPr id="22" name="ZoneTexte 21">
            <a:extLst>
              <a:ext uri="{FF2B5EF4-FFF2-40B4-BE49-F238E27FC236}">
                <a16:creationId xmlns:a16="http://schemas.microsoft.com/office/drawing/2014/main" id="{748CE80C-D03A-F312-2CED-B0EF1BC87FD0}"/>
              </a:ext>
            </a:extLst>
          </p:cNvPr>
          <p:cNvSpPr txBox="1"/>
          <p:nvPr/>
        </p:nvSpPr>
        <p:spPr>
          <a:xfrm>
            <a:off x="3289549" y="4128276"/>
            <a:ext cx="2613695" cy="1015663"/>
          </a:xfrm>
          <a:prstGeom prst="rect">
            <a:avLst/>
          </a:prstGeom>
          <a:noFill/>
          <a:ln>
            <a:solidFill>
              <a:schemeClr val="accent1"/>
            </a:solidFill>
          </a:ln>
        </p:spPr>
        <p:txBody>
          <a:bodyPr wrap="square" rtlCol="0">
            <a:spAutoFit/>
          </a:bodyPr>
          <a:lstStyle/>
          <a:p>
            <a:r>
              <a:rPr lang="fr-FR" sz="1200" dirty="0"/>
              <a:t>PCO</a:t>
            </a:r>
          </a:p>
          <a:p>
            <a:r>
              <a:rPr lang="fr-FR" sz="1200" dirty="0"/>
              <a:t>CAMPS, Structures médico-</a:t>
            </a:r>
            <a:r>
              <a:rPr lang="fr-FR" sz="1200" dirty="0" err="1"/>
              <a:t>sociales,GEM</a:t>
            </a:r>
            <a:endParaRPr lang="fr-FR" sz="1200" dirty="0"/>
          </a:p>
          <a:p>
            <a:r>
              <a:rPr lang="fr-FR" sz="1200" dirty="0"/>
              <a:t>Déploiement à venir du Service repérage et interventions précoces</a:t>
            </a:r>
          </a:p>
        </p:txBody>
      </p:sp>
    </p:spTree>
    <p:extLst>
      <p:ext uri="{BB962C8B-B14F-4D97-AF65-F5344CB8AC3E}">
        <p14:creationId xmlns:p14="http://schemas.microsoft.com/office/powerpoint/2010/main" val="4114753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43BB-7A3F-E748-322D-68F41B59A81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CFA6F51-58D4-87AE-54BD-76F6EE0FCB1A}"/>
              </a:ext>
            </a:extLst>
          </p:cNvPr>
          <p:cNvSpPr>
            <a:spLocks noGrp="1"/>
          </p:cNvSpPr>
          <p:nvPr>
            <p:ph type="ctrTitle"/>
          </p:nvPr>
        </p:nvSpPr>
        <p:spPr>
          <a:xfrm>
            <a:off x="1547664" y="1489487"/>
            <a:ext cx="6984776" cy="1102519"/>
          </a:xfrm>
        </p:spPr>
        <p:txBody>
          <a:bodyPr vert="horz" lIns="91440" tIns="45720" rIns="91440" bIns="45720" rtlCol="0" anchor="ctr">
            <a:normAutofit fontScale="90000"/>
          </a:bodyPr>
          <a:lstStyle/>
          <a:p>
            <a:pPr algn="ctr"/>
            <a:br>
              <a:rPr lang="fr-FR" b="1" dirty="0"/>
            </a:br>
            <a:r>
              <a:rPr lang="fr-FR" b="1" dirty="0"/>
              <a:t>Retour sur les 3 journées départementales 2025 Parcours TSLA / TDAH</a:t>
            </a:r>
            <a:r>
              <a:rPr lang="fr-FR" dirty="0"/>
              <a:t> </a:t>
            </a:r>
            <a:r>
              <a:rPr lang="fr-FR" b="0" dirty="0"/>
              <a:t>(7-12 ans)</a:t>
            </a:r>
            <a:br>
              <a:rPr lang="fr-FR" b="0" dirty="0"/>
            </a:br>
            <a:br>
              <a:rPr lang="fr-FR" b="1" dirty="0"/>
            </a:br>
            <a:endParaRPr lang="fr-FR" b="1" dirty="0"/>
          </a:p>
        </p:txBody>
      </p:sp>
      <p:pic>
        <p:nvPicPr>
          <p:cNvPr id="4" name="Image 3">
            <a:extLst>
              <a:ext uri="{FF2B5EF4-FFF2-40B4-BE49-F238E27FC236}">
                <a16:creationId xmlns:a16="http://schemas.microsoft.com/office/drawing/2014/main" id="{5B73A9A2-8514-5D01-7AFE-CC3BEA6DA57C}"/>
              </a:ext>
            </a:extLst>
          </p:cNvPr>
          <p:cNvPicPr>
            <a:picLocks noChangeAspect="1"/>
          </p:cNvPicPr>
          <p:nvPr/>
        </p:nvPicPr>
        <p:blipFill>
          <a:blip r:embed="rId2"/>
          <a:stretch>
            <a:fillRect/>
          </a:stretch>
        </p:blipFill>
        <p:spPr>
          <a:xfrm>
            <a:off x="0" y="2697433"/>
            <a:ext cx="2718876" cy="1965747"/>
          </a:xfrm>
          <a:prstGeom prst="rect">
            <a:avLst/>
          </a:prstGeom>
        </p:spPr>
      </p:pic>
      <p:pic>
        <p:nvPicPr>
          <p:cNvPr id="6" name="Image 5">
            <a:extLst>
              <a:ext uri="{FF2B5EF4-FFF2-40B4-BE49-F238E27FC236}">
                <a16:creationId xmlns:a16="http://schemas.microsoft.com/office/drawing/2014/main" id="{DAAEF7CF-F647-EE13-22AB-5D81D279277B}"/>
              </a:ext>
            </a:extLst>
          </p:cNvPr>
          <p:cNvPicPr>
            <a:picLocks noChangeAspect="1"/>
          </p:cNvPicPr>
          <p:nvPr/>
        </p:nvPicPr>
        <p:blipFill>
          <a:blip r:embed="rId3"/>
          <a:stretch>
            <a:fillRect/>
          </a:stretch>
        </p:blipFill>
        <p:spPr>
          <a:xfrm>
            <a:off x="3047846" y="2571750"/>
            <a:ext cx="2958441" cy="2232874"/>
          </a:xfrm>
          <a:prstGeom prst="rect">
            <a:avLst/>
          </a:prstGeom>
        </p:spPr>
      </p:pic>
      <p:pic>
        <p:nvPicPr>
          <p:cNvPr id="1026" name="Picture 2" descr="Aucune description alternative pour cette image">
            <a:extLst>
              <a:ext uri="{FF2B5EF4-FFF2-40B4-BE49-F238E27FC236}">
                <a16:creationId xmlns:a16="http://schemas.microsoft.com/office/drawing/2014/main" id="{5F0BBE23-F304-AFEB-AFBE-0CCFC1246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817" y="2676731"/>
            <a:ext cx="2625671" cy="204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56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57711FA-62CB-E97C-A58C-1B382F011D49}"/>
              </a:ext>
            </a:extLst>
          </p:cNvPr>
          <p:cNvSpPr txBox="1"/>
          <p:nvPr/>
        </p:nvSpPr>
        <p:spPr>
          <a:xfrm>
            <a:off x="935596" y="51470"/>
            <a:ext cx="727280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164194"/>
                </a:solidFill>
                <a:effectLst/>
                <a:uLnTx/>
                <a:uFillTx/>
                <a:latin typeface="Arial Regular"/>
                <a:ea typeface="+mn-ea"/>
                <a:cs typeface="+mn-cs"/>
              </a:rPr>
              <a:t>3 journées de travail départementales Parcours TND </a:t>
            </a:r>
          </a:p>
        </p:txBody>
      </p:sp>
      <p:graphicFrame>
        <p:nvGraphicFramePr>
          <p:cNvPr id="2" name="Diagramme 1">
            <a:extLst>
              <a:ext uri="{FF2B5EF4-FFF2-40B4-BE49-F238E27FC236}">
                <a16:creationId xmlns:a16="http://schemas.microsoft.com/office/drawing/2014/main" id="{35418669-E2A7-2347-1CD4-4AAD9E59D000}"/>
              </a:ext>
            </a:extLst>
          </p:cNvPr>
          <p:cNvGraphicFramePr/>
          <p:nvPr>
            <p:extLst>
              <p:ext uri="{D42A27DB-BD31-4B8C-83A1-F6EECF244321}">
                <p14:modId xmlns:p14="http://schemas.microsoft.com/office/powerpoint/2010/main" val="619029102"/>
              </p:ext>
            </p:extLst>
          </p:nvPr>
        </p:nvGraphicFramePr>
        <p:xfrm>
          <a:off x="107504" y="816572"/>
          <a:ext cx="2592288" cy="4158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e 2">
            <a:extLst>
              <a:ext uri="{FF2B5EF4-FFF2-40B4-BE49-F238E27FC236}">
                <a16:creationId xmlns:a16="http://schemas.microsoft.com/office/drawing/2014/main" id="{76968733-9D4A-9008-DE90-EFA3C8BC09D9}"/>
              </a:ext>
            </a:extLst>
          </p:cNvPr>
          <p:cNvGraphicFramePr/>
          <p:nvPr>
            <p:extLst>
              <p:ext uri="{D42A27DB-BD31-4B8C-83A1-F6EECF244321}">
                <p14:modId xmlns:p14="http://schemas.microsoft.com/office/powerpoint/2010/main" val="222319081"/>
              </p:ext>
            </p:extLst>
          </p:nvPr>
        </p:nvGraphicFramePr>
        <p:xfrm>
          <a:off x="2930498" y="835534"/>
          <a:ext cx="2736304" cy="41319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me 3">
            <a:extLst>
              <a:ext uri="{FF2B5EF4-FFF2-40B4-BE49-F238E27FC236}">
                <a16:creationId xmlns:a16="http://schemas.microsoft.com/office/drawing/2014/main" id="{3E719417-9BA3-8DB4-EE80-0017E92FC379}"/>
              </a:ext>
            </a:extLst>
          </p:cNvPr>
          <p:cNvGraphicFramePr/>
          <p:nvPr>
            <p:extLst>
              <p:ext uri="{D42A27DB-BD31-4B8C-83A1-F6EECF244321}">
                <p14:modId xmlns:p14="http://schemas.microsoft.com/office/powerpoint/2010/main" val="3933127331"/>
              </p:ext>
            </p:extLst>
          </p:nvPr>
        </p:nvGraphicFramePr>
        <p:xfrm>
          <a:off x="6084168" y="843557"/>
          <a:ext cx="2399928" cy="411449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Rectangle : coins arrondis 4">
            <a:extLst>
              <a:ext uri="{FF2B5EF4-FFF2-40B4-BE49-F238E27FC236}">
                <a16:creationId xmlns:a16="http://schemas.microsoft.com/office/drawing/2014/main" id="{DC000D3E-CFA5-C022-92DA-CACEFC6BEC1B}"/>
              </a:ext>
            </a:extLst>
          </p:cNvPr>
          <p:cNvSpPr/>
          <p:nvPr/>
        </p:nvSpPr>
        <p:spPr>
          <a:xfrm>
            <a:off x="323528" y="492810"/>
            <a:ext cx="2189604" cy="342724"/>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lumMod val="50000"/>
                  </a:schemeClr>
                </a:solidFill>
              </a:rPr>
              <a:t>Finalités</a:t>
            </a:r>
          </a:p>
        </p:txBody>
      </p:sp>
      <p:sp>
        <p:nvSpPr>
          <p:cNvPr id="6" name="Rectangle : coins arrondis 5">
            <a:extLst>
              <a:ext uri="{FF2B5EF4-FFF2-40B4-BE49-F238E27FC236}">
                <a16:creationId xmlns:a16="http://schemas.microsoft.com/office/drawing/2014/main" id="{81BDF4C6-6704-F96A-D776-7529F38AFA7D}"/>
              </a:ext>
            </a:extLst>
          </p:cNvPr>
          <p:cNvSpPr/>
          <p:nvPr/>
        </p:nvSpPr>
        <p:spPr>
          <a:xfrm>
            <a:off x="3171164" y="473848"/>
            <a:ext cx="2189604" cy="342724"/>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lumMod val="50000"/>
                  </a:schemeClr>
                </a:solidFill>
              </a:rPr>
              <a:t>Méthodologie</a:t>
            </a:r>
          </a:p>
        </p:txBody>
      </p:sp>
      <p:sp>
        <p:nvSpPr>
          <p:cNvPr id="7" name="Rectangle : coins arrondis 6">
            <a:extLst>
              <a:ext uri="{FF2B5EF4-FFF2-40B4-BE49-F238E27FC236}">
                <a16:creationId xmlns:a16="http://schemas.microsoft.com/office/drawing/2014/main" id="{50770EA7-EF59-00DB-D2C1-A2AB37E7011E}"/>
              </a:ext>
            </a:extLst>
          </p:cNvPr>
          <p:cNvSpPr/>
          <p:nvPr/>
        </p:nvSpPr>
        <p:spPr>
          <a:xfrm>
            <a:off x="6189330" y="473848"/>
            <a:ext cx="2189604" cy="342724"/>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lumMod val="50000"/>
                  </a:schemeClr>
                </a:solidFill>
              </a:rPr>
              <a:t>Déroulé</a:t>
            </a:r>
          </a:p>
        </p:txBody>
      </p:sp>
    </p:spTree>
    <p:extLst>
      <p:ext uri="{BB962C8B-B14F-4D97-AF65-F5344CB8AC3E}">
        <p14:creationId xmlns:p14="http://schemas.microsoft.com/office/powerpoint/2010/main" val="4011394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D7343-BE40-7EB9-CA54-57D54A59EE30}"/>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02212153-B731-BBE8-DA0D-00FDFE1F7D7E}"/>
              </a:ext>
            </a:extLst>
          </p:cNvPr>
          <p:cNvSpPr>
            <a:spLocks noGrp="1"/>
          </p:cNvSpPr>
          <p:nvPr>
            <p:ph type="title"/>
          </p:nvPr>
        </p:nvSpPr>
        <p:spPr>
          <a:xfrm>
            <a:off x="1115616" y="131604"/>
            <a:ext cx="6696744" cy="623248"/>
          </a:xfrm>
          <a:noFill/>
        </p:spPr>
        <p:txBody>
          <a:bodyPr vert="horz" wrap="square" lIns="68580" tIns="34290" rIns="68580" bIns="34290" rtlCol="0" anchor="t">
            <a:spAutoFit/>
          </a:bodyPr>
          <a:lstStyle/>
          <a:p>
            <a:r>
              <a:rPr lang="fr-FR" sz="1800" dirty="0">
                <a:solidFill>
                  <a:srgbClr val="D20849"/>
                </a:solidFill>
                <a:latin typeface="Arial"/>
                <a:ea typeface="+mn-ea"/>
                <a:cs typeface="Arial"/>
              </a:rPr>
              <a:t>Extrait des résultats du questionnaire: Perception du parcours des enfants avec TSLA/TDAH</a:t>
            </a:r>
          </a:p>
        </p:txBody>
      </p:sp>
      <p:cxnSp>
        <p:nvCxnSpPr>
          <p:cNvPr id="4" name="Connecteur droit 3">
            <a:extLst>
              <a:ext uri="{FF2B5EF4-FFF2-40B4-BE49-F238E27FC236}">
                <a16:creationId xmlns:a16="http://schemas.microsoft.com/office/drawing/2014/main" id="{48D82392-7558-E87C-DCB6-3370A759F4DE}"/>
              </a:ext>
            </a:extLst>
          </p:cNvPr>
          <p:cNvCxnSpPr/>
          <p:nvPr/>
        </p:nvCxnSpPr>
        <p:spPr>
          <a:xfrm>
            <a:off x="260141" y="30108"/>
            <a:ext cx="0" cy="671236"/>
          </a:xfrm>
          <a:prstGeom prst="line">
            <a:avLst/>
          </a:prstGeom>
          <a:ln>
            <a:solidFill>
              <a:srgbClr val="D20849"/>
            </a:solidFill>
          </a:ln>
        </p:spPr>
        <p:style>
          <a:lnRef idx="1">
            <a:schemeClr val="accent1"/>
          </a:lnRef>
          <a:fillRef idx="0">
            <a:schemeClr val="accent1"/>
          </a:fillRef>
          <a:effectRef idx="0">
            <a:schemeClr val="accent1"/>
          </a:effectRef>
          <a:fontRef idx="minor">
            <a:schemeClr val="tx1"/>
          </a:fontRef>
        </p:style>
      </p:cxnSp>
      <p:sp>
        <p:nvSpPr>
          <p:cNvPr id="151" name="ZoneTexte 150">
            <a:extLst>
              <a:ext uri="{FF2B5EF4-FFF2-40B4-BE49-F238E27FC236}">
                <a16:creationId xmlns:a16="http://schemas.microsoft.com/office/drawing/2014/main" id="{68DE74CC-A13F-B7EF-0F79-CCF433093F78}"/>
              </a:ext>
            </a:extLst>
          </p:cNvPr>
          <p:cNvSpPr txBox="1"/>
          <p:nvPr/>
        </p:nvSpPr>
        <p:spPr>
          <a:xfrm>
            <a:off x="7916539" y="4953063"/>
            <a:ext cx="1205779" cy="213585"/>
          </a:xfrm>
          <a:prstGeom prst="rect">
            <a:avLst/>
          </a:prstGeom>
          <a:noFill/>
        </p:spPr>
        <p:txBody>
          <a:bodyPr wrap="none" rtlCol="0">
            <a:spAutoFit/>
          </a:bodyPr>
          <a:lstStyle/>
          <a:p>
            <a:r>
              <a:rPr lang="fr-FR" sz="788" dirty="0">
                <a:latin typeface="Arial" panose="020B0604020202020204" pitchFamily="34" charset="0"/>
                <a:cs typeface="Arial" panose="020B0604020202020204" pitchFamily="34" charset="0"/>
              </a:rPr>
              <a:t>Base : 204 répondants</a:t>
            </a:r>
          </a:p>
        </p:txBody>
      </p:sp>
      <p:sp>
        <p:nvSpPr>
          <p:cNvPr id="2" name="ZoneTexte 1">
            <a:extLst>
              <a:ext uri="{FF2B5EF4-FFF2-40B4-BE49-F238E27FC236}">
                <a16:creationId xmlns:a16="http://schemas.microsoft.com/office/drawing/2014/main" id="{067C90A2-8885-463A-FDCD-B84440522A2C}"/>
              </a:ext>
            </a:extLst>
          </p:cNvPr>
          <p:cNvSpPr txBox="1"/>
          <p:nvPr/>
        </p:nvSpPr>
        <p:spPr>
          <a:xfrm>
            <a:off x="389209" y="782490"/>
            <a:ext cx="6948922" cy="253916"/>
          </a:xfrm>
          <a:prstGeom prst="rect">
            <a:avLst/>
          </a:prstGeom>
          <a:noFill/>
        </p:spPr>
        <p:txBody>
          <a:bodyPr wrap="square">
            <a:spAutoFit/>
          </a:bodyPr>
          <a:lstStyle/>
          <a:p>
            <a:r>
              <a:rPr lang="fr-FR" sz="1050" i="1" dirty="0">
                <a:latin typeface="Arial" panose="020B0604020202020204" pitchFamily="34" charset="0"/>
                <a:ea typeface="Aptos" panose="020B0004020202020204" pitchFamily="34" charset="0"/>
                <a:cs typeface="Arial" panose="020B0604020202020204" pitchFamily="34" charset="0"/>
              </a:rPr>
              <a:t>Q17 - Pour chacun des éléments ci-dessous, merci d’indiquer votre niveau d’accord :</a:t>
            </a:r>
          </a:p>
        </p:txBody>
      </p:sp>
      <p:graphicFrame>
        <p:nvGraphicFramePr>
          <p:cNvPr id="5" name="Graphique 4">
            <a:extLst>
              <a:ext uri="{FF2B5EF4-FFF2-40B4-BE49-F238E27FC236}">
                <a16:creationId xmlns:a16="http://schemas.microsoft.com/office/drawing/2014/main" id="{436343EC-80C6-4855-F08B-002006627179}"/>
              </a:ext>
            </a:extLst>
          </p:cNvPr>
          <p:cNvGraphicFramePr>
            <a:graphicFrameLocks/>
          </p:cNvGraphicFramePr>
          <p:nvPr/>
        </p:nvGraphicFramePr>
        <p:xfrm>
          <a:off x="106837" y="1468507"/>
          <a:ext cx="7255529" cy="3330905"/>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Connecteur droit 8">
            <a:extLst>
              <a:ext uri="{FF2B5EF4-FFF2-40B4-BE49-F238E27FC236}">
                <a16:creationId xmlns:a16="http://schemas.microsoft.com/office/drawing/2014/main" id="{14062385-6CBC-5712-0CC7-805E10860DD6}"/>
              </a:ext>
            </a:extLst>
          </p:cNvPr>
          <p:cNvCxnSpPr/>
          <p:nvPr/>
        </p:nvCxnSpPr>
        <p:spPr>
          <a:xfrm>
            <a:off x="4860235" y="1334328"/>
            <a:ext cx="2348828" cy="0"/>
          </a:xfrm>
          <a:prstGeom prst="line">
            <a:avLst/>
          </a:prstGeom>
        </p:spPr>
        <p:style>
          <a:lnRef idx="3">
            <a:schemeClr val="accent6"/>
          </a:lnRef>
          <a:fillRef idx="0">
            <a:schemeClr val="accent6"/>
          </a:fillRef>
          <a:effectRef idx="2">
            <a:schemeClr val="accent6"/>
          </a:effectRef>
          <a:fontRef idx="minor">
            <a:schemeClr val="tx1"/>
          </a:fontRef>
        </p:style>
      </p:cxnSp>
      <p:sp>
        <p:nvSpPr>
          <p:cNvPr id="10" name="ZoneTexte 9">
            <a:extLst>
              <a:ext uri="{FF2B5EF4-FFF2-40B4-BE49-F238E27FC236}">
                <a16:creationId xmlns:a16="http://schemas.microsoft.com/office/drawing/2014/main" id="{0209D769-75C3-540B-35BA-EACA124E9814}"/>
              </a:ext>
            </a:extLst>
          </p:cNvPr>
          <p:cNvSpPr txBox="1"/>
          <p:nvPr/>
        </p:nvSpPr>
        <p:spPr>
          <a:xfrm>
            <a:off x="5926325" y="1103495"/>
            <a:ext cx="263214" cy="253916"/>
          </a:xfrm>
          <a:prstGeom prst="rect">
            <a:avLst/>
          </a:prstGeom>
          <a:solidFill>
            <a:schemeClr val="accent6">
              <a:lumMod val="60000"/>
              <a:lumOff val="40000"/>
            </a:schemeClr>
          </a:solidFill>
        </p:spPr>
        <p:txBody>
          <a:bodyPr wrap="none" rtlCol="0">
            <a:spAutoFit/>
          </a:bodyPr>
          <a:lstStyle/>
          <a:p>
            <a:r>
              <a:rPr lang="fr-FR" sz="1050" b="1" dirty="0">
                <a:solidFill>
                  <a:schemeClr val="bg1"/>
                </a:solidFill>
                <a:latin typeface="Arial" panose="020B0604020202020204" pitchFamily="34" charset="0"/>
                <a:cs typeface="Arial" panose="020B0604020202020204" pitchFamily="34" charset="0"/>
              </a:rPr>
              <a:t>+</a:t>
            </a:r>
          </a:p>
        </p:txBody>
      </p:sp>
      <p:cxnSp>
        <p:nvCxnSpPr>
          <p:cNvPr id="11" name="Connecteur droit 10">
            <a:extLst>
              <a:ext uri="{FF2B5EF4-FFF2-40B4-BE49-F238E27FC236}">
                <a16:creationId xmlns:a16="http://schemas.microsoft.com/office/drawing/2014/main" id="{D1BAABE0-6CC2-887B-D1CC-A482E488513C}"/>
              </a:ext>
            </a:extLst>
          </p:cNvPr>
          <p:cNvCxnSpPr>
            <a:cxnSpLocks/>
          </p:cNvCxnSpPr>
          <p:nvPr/>
        </p:nvCxnSpPr>
        <p:spPr>
          <a:xfrm>
            <a:off x="464655" y="1334328"/>
            <a:ext cx="2159276" cy="0"/>
          </a:xfrm>
          <a:prstGeom prst="line">
            <a:avLst/>
          </a:prstGeom>
        </p:spPr>
        <p:style>
          <a:lnRef idx="3">
            <a:schemeClr val="accent2"/>
          </a:lnRef>
          <a:fillRef idx="0">
            <a:schemeClr val="accent2"/>
          </a:fillRef>
          <a:effectRef idx="2">
            <a:schemeClr val="accent2"/>
          </a:effectRef>
          <a:fontRef idx="minor">
            <a:schemeClr val="tx1"/>
          </a:fontRef>
        </p:style>
      </p:cxnSp>
      <p:sp>
        <p:nvSpPr>
          <p:cNvPr id="14" name="ZoneTexte 13">
            <a:extLst>
              <a:ext uri="{FF2B5EF4-FFF2-40B4-BE49-F238E27FC236}">
                <a16:creationId xmlns:a16="http://schemas.microsoft.com/office/drawing/2014/main" id="{620DE18B-8003-7380-497C-D942A80FC3AC}"/>
              </a:ext>
            </a:extLst>
          </p:cNvPr>
          <p:cNvSpPr txBox="1"/>
          <p:nvPr/>
        </p:nvSpPr>
        <p:spPr>
          <a:xfrm>
            <a:off x="1358052" y="1103495"/>
            <a:ext cx="229550" cy="253916"/>
          </a:xfrm>
          <a:prstGeom prst="rect">
            <a:avLst/>
          </a:prstGeom>
          <a:solidFill>
            <a:schemeClr val="accent2"/>
          </a:solidFill>
        </p:spPr>
        <p:txBody>
          <a:bodyPr wrap="none" rtlCol="0">
            <a:spAutoFit/>
          </a:bodyPr>
          <a:lstStyle/>
          <a:p>
            <a:r>
              <a:rPr lang="fr-FR" sz="1050" b="1" dirty="0">
                <a:solidFill>
                  <a:schemeClr val="bg1"/>
                </a:solidFill>
                <a:latin typeface="Arial" panose="020B0604020202020204" pitchFamily="34" charset="0"/>
                <a:cs typeface="Arial" panose="020B0604020202020204" pitchFamily="34" charset="0"/>
              </a:rPr>
              <a:t>-</a:t>
            </a:r>
          </a:p>
        </p:txBody>
      </p:sp>
      <p:sp>
        <p:nvSpPr>
          <p:cNvPr id="6" name="ZoneTexte 5">
            <a:extLst>
              <a:ext uri="{FF2B5EF4-FFF2-40B4-BE49-F238E27FC236}">
                <a16:creationId xmlns:a16="http://schemas.microsoft.com/office/drawing/2014/main" id="{765CDCEA-8EF9-4FBD-5E88-180E718AC50E}"/>
              </a:ext>
            </a:extLst>
          </p:cNvPr>
          <p:cNvSpPr txBox="1"/>
          <p:nvPr/>
        </p:nvSpPr>
        <p:spPr>
          <a:xfrm>
            <a:off x="7459980" y="1321475"/>
            <a:ext cx="1365614" cy="900246"/>
          </a:xfrm>
          <a:prstGeom prst="rect">
            <a:avLst/>
          </a:prstGeom>
          <a:solidFill>
            <a:srgbClr val="FFF8E5"/>
          </a:solidFill>
        </p:spPr>
        <p:txBody>
          <a:bodyPr wrap="square" rtlCol="0">
            <a:spAutoFit/>
          </a:bodyPr>
          <a:lstStyle/>
          <a:p>
            <a:r>
              <a:rPr lang="fr-FR" sz="1050" b="1" dirty="0">
                <a:latin typeface="Arial" panose="020B0604020202020204" pitchFamily="34" charset="0"/>
                <a:cs typeface="Arial" panose="020B0604020202020204" pitchFamily="34" charset="0"/>
              </a:rPr>
              <a:t>Les différents profils de répondants partagent ces perceptions.</a:t>
            </a:r>
          </a:p>
        </p:txBody>
      </p:sp>
    </p:spTree>
    <p:extLst>
      <p:ext uri="{BB962C8B-B14F-4D97-AF65-F5344CB8AC3E}">
        <p14:creationId xmlns:p14="http://schemas.microsoft.com/office/powerpoint/2010/main" val="3892382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BC88E-FB51-0A55-69E5-40707CBBC5EF}"/>
            </a:ext>
          </a:extLst>
        </p:cNvPr>
        <p:cNvGrpSpPr/>
        <p:nvPr/>
      </p:nvGrpSpPr>
      <p:grpSpPr>
        <a:xfrm>
          <a:off x="0" y="0"/>
          <a:ext cx="0" cy="0"/>
          <a:chOff x="0" y="0"/>
          <a:chExt cx="0" cy="0"/>
        </a:xfrm>
      </p:grpSpPr>
      <p:pic>
        <p:nvPicPr>
          <p:cNvPr id="32" name="Image 31">
            <a:extLst>
              <a:ext uri="{FF2B5EF4-FFF2-40B4-BE49-F238E27FC236}">
                <a16:creationId xmlns:a16="http://schemas.microsoft.com/office/drawing/2014/main" id="{0FD8FA74-7D20-DC5D-6404-D3F44113642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326" b="98450" l="1919" r="92111">
                        <a14:foregroundMark x1="6823" y1="62403" x2="6823" y2="62403"/>
                        <a14:foregroundMark x1="2345" y1="71318" x2="2345" y2="71318"/>
                        <a14:foregroundMark x1="9808" y1="94961" x2="9808" y2="94961"/>
                        <a14:foregroundMark x1="17484" y1="98837" x2="17484" y2="98837"/>
                        <a14:foregroundMark x1="63326" y1="7364" x2="63326" y2="7364"/>
                        <a14:foregroundMark x1="75480" y1="2326" x2="75480" y2="2326"/>
                        <a14:foregroundMark x1="92111" y1="23837" x2="92111" y2="23837"/>
                      </a14:backgroundRemoval>
                    </a14:imgEffect>
                  </a14:imgLayer>
                </a14:imgProps>
              </a:ext>
            </a:extLst>
          </a:blip>
          <a:stretch>
            <a:fillRect/>
          </a:stretch>
        </p:blipFill>
        <p:spPr>
          <a:xfrm>
            <a:off x="5287764" y="992425"/>
            <a:ext cx="3350887" cy="3686690"/>
          </a:xfrm>
          <a:prstGeom prst="rect">
            <a:avLst/>
          </a:prstGeom>
        </p:spPr>
      </p:pic>
      <p:pic>
        <p:nvPicPr>
          <p:cNvPr id="34" name="Image 33">
            <a:extLst>
              <a:ext uri="{FF2B5EF4-FFF2-40B4-BE49-F238E27FC236}">
                <a16:creationId xmlns:a16="http://schemas.microsoft.com/office/drawing/2014/main" id="{513F0B60-E120-F830-9277-4BF6DC7A89B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409" b="93466" l="8224" r="89907">
                        <a14:foregroundMark x1="31215" y1="3977" x2="31215" y2="3977"/>
                        <a14:foregroundMark x1="8411" y1="57386" x2="8411" y2="57386"/>
                        <a14:foregroundMark x1="34579" y1="93466" x2="34579" y2="93466"/>
                      </a14:backgroundRemoval>
                    </a14:imgEffect>
                  </a14:imgLayer>
                </a14:imgProps>
              </a:ext>
            </a:extLst>
          </a:blip>
          <a:stretch>
            <a:fillRect/>
          </a:stretch>
        </p:blipFill>
        <p:spPr>
          <a:xfrm>
            <a:off x="1281889" y="2729817"/>
            <a:ext cx="3822440" cy="2514951"/>
          </a:xfrm>
          <a:prstGeom prst="rect">
            <a:avLst/>
          </a:prstGeom>
        </p:spPr>
      </p:pic>
      <p:pic>
        <p:nvPicPr>
          <p:cNvPr id="30" name="Image 29">
            <a:extLst>
              <a:ext uri="{FF2B5EF4-FFF2-40B4-BE49-F238E27FC236}">
                <a16:creationId xmlns:a16="http://schemas.microsoft.com/office/drawing/2014/main" id="{64A59A11-74FF-F83E-D0C7-D227E5F4E94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991" b="96244" l="4097" r="89758">
                        <a14:foregroundMark x1="8566" y1="28404" x2="8566" y2="28404"/>
                        <a14:foregroundMark x1="4469" y1="44131" x2="4469" y2="44131"/>
                        <a14:foregroundMark x1="52514" y1="8451" x2="52514" y2="8451"/>
                        <a14:foregroundMark x1="44879" y1="4225" x2="44879" y2="4225"/>
                        <a14:foregroundMark x1="46741" y1="91080" x2="46741" y2="91080"/>
                        <a14:foregroundMark x1="50466" y1="96244" x2="50466" y2="96244"/>
                      </a14:backgroundRemoval>
                    </a14:imgEffect>
                  </a14:imgLayer>
                </a14:imgProps>
              </a:ext>
            </a:extLst>
          </a:blip>
          <a:stretch>
            <a:fillRect/>
          </a:stretch>
        </p:blipFill>
        <p:spPr>
          <a:xfrm>
            <a:off x="2653636" y="1049920"/>
            <a:ext cx="3056396" cy="2424626"/>
          </a:xfrm>
          <a:prstGeom prst="rect">
            <a:avLst/>
          </a:prstGeom>
        </p:spPr>
      </p:pic>
      <p:pic>
        <p:nvPicPr>
          <p:cNvPr id="28" name="Image 27">
            <a:extLst>
              <a:ext uri="{FF2B5EF4-FFF2-40B4-BE49-F238E27FC236}">
                <a16:creationId xmlns:a16="http://schemas.microsoft.com/office/drawing/2014/main" id="{9E0E1519-55E6-56E8-6CBD-26A83BF1568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640" b="95879" l="7863" r="92137">
                        <a14:foregroundMark x1="47379" y1="5640" x2="47379" y2="5640"/>
                        <a14:foregroundMark x1="15524" y1="11280" x2="15524" y2="11280"/>
                        <a14:foregroundMark x1="8266" y1="38612" x2="8266" y2="38612"/>
                        <a14:foregroundMark x1="7863" y1="79176" x2="7863" y2="79176"/>
                        <a14:foregroundMark x1="32258" y1="94794" x2="32258" y2="94794"/>
                        <a14:foregroundMark x1="63508" y1="96095" x2="63508" y2="96095"/>
                        <a14:foregroundMark x1="92137" y1="69631" x2="92137" y2="69631"/>
                      </a14:backgroundRemoval>
                    </a14:imgEffect>
                  </a14:imgLayer>
                </a14:imgProps>
              </a:ext>
            </a:extLst>
          </a:blip>
          <a:stretch>
            <a:fillRect/>
          </a:stretch>
        </p:blipFill>
        <p:spPr>
          <a:xfrm>
            <a:off x="-261348" y="992425"/>
            <a:ext cx="3237665" cy="2392583"/>
          </a:xfrm>
          <a:prstGeom prst="rect">
            <a:avLst/>
          </a:prstGeom>
        </p:spPr>
      </p:pic>
      <p:sp>
        <p:nvSpPr>
          <p:cNvPr id="3" name="Titre 1">
            <a:extLst>
              <a:ext uri="{FF2B5EF4-FFF2-40B4-BE49-F238E27FC236}">
                <a16:creationId xmlns:a16="http://schemas.microsoft.com/office/drawing/2014/main" id="{554CFDCF-1F49-C370-9DDC-E8E555D13670}"/>
              </a:ext>
            </a:extLst>
          </p:cNvPr>
          <p:cNvSpPr>
            <a:spLocks noGrp="1"/>
          </p:cNvSpPr>
          <p:nvPr>
            <p:ph type="title"/>
          </p:nvPr>
        </p:nvSpPr>
        <p:spPr>
          <a:xfrm>
            <a:off x="260141" y="131604"/>
            <a:ext cx="8813206" cy="346249"/>
          </a:xfrm>
          <a:noFill/>
        </p:spPr>
        <p:txBody>
          <a:bodyPr vert="horz" wrap="square" lIns="68580" tIns="34290" rIns="68580" bIns="34290" rtlCol="0" anchor="t">
            <a:spAutoFit/>
          </a:bodyPr>
          <a:lstStyle/>
          <a:p>
            <a:r>
              <a:rPr lang="fr-FR" sz="1800" dirty="0">
                <a:solidFill>
                  <a:srgbClr val="D20849"/>
                </a:solidFill>
                <a:latin typeface="Arial"/>
                <a:ea typeface="+mn-ea"/>
                <a:cs typeface="Arial"/>
              </a:rPr>
              <a:t>Les points forts du parcours perçus par les répondants au questionnaire</a:t>
            </a:r>
          </a:p>
        </p:txBody>
      </p:sp>
      <p:cxnSp>
        <p:nvCxnSpPr>
          <p:cNvPr id="4" name="Connecteur droit 3">
            <a:extLst>
              <a:ext uri="{FF2B5EF4-FFF2-40B4-BE49-F238E27FC236}">
                <a16:creationId xmlns:a16="http://schemas.microsoft.com/office/drawing/2014/main" id="{5E7C1682-A711-3F44-3204-F86947D59750}"/>
              </a:ext>
            </a:extLst>
          </p:cNvPr>
          <p:cNvCxnSpPr/>
          <p:nvPr/>
        </p:nvCxnSpPr>
        <p:spPr>
          <a:xfrm>
            <a:off x="260141" y="30108"/>
            <a:ext cx="0" cy="671236"/>
          </a:xfrm>
          <a:prstGeom prst="line">
            <a:avLst/>
          </a:prstGeom>
          <a:ln>
            <a:solidFill>
              <a:srgbClr val="D20849"/>
            </a:solidFill>
          </a:ln>
        </p:spPr>
        <p:style>
          <a:lnRef idx="1">
            <a:schemeClr val="accent1"/>
          </a:lnRef>
          <a:fillRef idx="0">
            <a:schemeClr val="accent1"/>
          </a:fillRef>
          <a:effectRef idx="0">
            <a:schemeClr val="accent1"/>
          </a:effectRef>
          <a:fontRef idx="minor">
            <a:schemeClr val="tx1"/>
          </a:fontRef>
        </p:style>
      </p:cxnSp>
      <p:sp>
        <p:nvSpPr>
          <p:cNvPr id="151" name="ZoneTexte 150">
            <a:extLst>
              <a:ext uri="{FF2B5EF4-FFF2-40B4-BE49-F238E27FC236}">
                <a16:creationId xmlns:a16="http://schemas.microsoft.com/office/drawing/2014/main" id="{ADC9550C-B69A-946F-AA5F-103851B152F2}"/>
              </a:ext>
            </a:extLst>
          </p:cNvPr>
          <p:cNvSpPr txBox="1"/>
          <p:nvPr/>
        </p:nvSpPr>
        <p:spPr>
          <a:xfrm>
            <a:off x="7987193" y="4831215"/>
            <a:ext cx="1205779" cy="213585"/>
          </a:xfrm>
          <a:prstGeom prst="rect">
            <a:avLst/>
          </a:prstGeom>
          <a:noFill/>
        </p:spPr>
        <p:txBody>
          <a:bodyPr wrap="none" rtlCol="0">
            <a:spAutoFit/>
          </a:bodyPr>
          <a:lstStyle/>
          <a:p>
            <a:r>
              <a:rPr lang="fr-FR" sz="788" dirty="0">
                <a:latin typeface="Arial" panose="020B0604020202020204" pitchFamily="34" charset="0"/>
                <a:cs typeface="Arial" panose="020B0604020202020204" pitchFamily="34" charset="0"/>
              </a:rPr>
              <a:t>Base : 204 répondants</a:t>
            </a:r>
          </a:p>
        </p:txBody>
      </p:sp>
      <p:sp>
        <p:nvSpPr>
          <p:cNvPr id="2" name="ZoneTexte 1">
            <a:extLst>
              <a:ext uri="{FF2B5EF4-FFF2-40B4-BE49-F238E27FC236}">
                <a16:creationId xmlns:a16="http://schemas.microsoft.com/office/drawing/2014/main" id="{59075E24-6EBA-E3FC-F9C9-ED69CD710B8A}"/>
              </a:ext>
            </a:extLst>
          </p:cNvPr>
          <p:cNvSpPr txBox="1"/>
          <p:nvPr/>
        </p:nvSpPr>
        <p:spPr>
          <a:xfrm>
            <a:off x="260141" y="582073"/>
            <a:ext cx="6948922" cy="415498"/>
          </a:xfrm>
          <a:prstGeom prst="rect">
            <a:avLst/>
          </a:prstGeom>
          <a:noFill/>
        </p:spPr>
        <p:txBody>
          <a:bodyPr wrap="square">
            <a:spAutoFit/>
          </a:bodyPr>
          <a:lstStyle/>
          <a:p>
            <a:r>
              <a:rPr lang="fr-FR" sz="1050" i="1" dirty="0">
                <a:latin typeface="Arial" panose="020B0604020202020204" pitchFamily="34" charset="0"/>
                <a:ea typeface="Aptos" panose="020B0004020202020204" pitchFamily="34" charset="0"/>
                <a:cs typeface="Arial" panose="020B0604020202020204" pitchFamily="34" charset="0"/>
              </a:rPr>
              <a:t>Q19 </a:t>
            </a:r>
            <a:r>
              <a:rPr lang="fr-FR" sz="1050" i="1" dirty="0">
                <a:latin typeface="Arial" panose="020B0604020202020204" pitchFamily="34" charset="0"/>
                <a:cs typeface="Arial" panose="020B0604020202020204" pitchFamily="34" charset="0"/>
              </a:rPr>
              <a:t>- Selon vous, quels sont les points forts du parcours TSLA / TDAH pour les 7-18 ans en région PACA (ce qu’il convient de préserver voire de renforcer) ?</a:t>
            </a:r>
          </a:p>
        </p:txBody>
      </p:sp>
      <p:pic>
        <p:nvPicPr>
          <p:cNvPr id="36" name="Image 35">
            <a:extLst>
              <a:ext uri="{FF2B5EF4-FFF2-40B4-BE49-F238E27FC236}">
                <a16:creationId xmlns:a16="http://schemas.microsoft.com/office/drawing/2014/main" id="{062351D8-EF88-E92C-CF1F-1A1E4576F46C}"/>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795" b="96875" l="6038" r="90566">
                        <a14:foregroundMark x1="46415" y1="8259" x2="46415" y2="8259"/>
                        <a14:foregroundMark x1="52830" y1="3795" x2="52830" y2="3795"/>
                        <a14:foregroundMark x1="9811" y1="49330" x2="9811" y2="49330"/>
                        <a14:foregroundMark x1="6604" y1="55134" x2="6604" y2="55134"/>
                        <a14:foregroundMark x1="6226" y1="58705" x2="6226" y2="58705"/>
                        <a14:foregroundMark x1="49811" y1="92634" x2="49811" y2="92634"/>
                        <a14:foregroundMark x1="48491" y1="96875" x2="48491" y2="96875"/>
                        <a14:foregroundMark x1="90566" y1="52455" x2="90566" y2="52455"/>
                      </a14:backgroundRemoval>
                    </a14:imgEffect>
                  </a14:imgLayer>
                </a14:imgProps>
              </a:ext>
            </a:extLst>
          </a:blip>
          <a:stretch>
            <a:fillRect/>
          </a:stretch>
        </p:blipFill>
        <p:spPr>
          <a:xfrm>
            <a:off x="4284535" y="2660506"/>
            <a:ext cx="3786716" cy="3200847"/>
          </a:xfrm>
          <a:prstGeom prst="rect">
            <a:avLst/>
          </a:prstGeom>
        </p:spPr>
      </p:pic>
      <p:grpSp>
        <p:nvGrpSpPr>
          <p:cNvPr id="21" name="Groupe 20">
            <a:extLst>
              <a:ext uri="{FF2B5EF4-FFF2-40B4-BE49-F238E27FC236}">
                <a16:creationId xmlns:a16="http://schemas.microsoft.com/office/drawing/2014/main" id="{1C23E3F4-A114-2C85-D960-E0BFBCC979C0}"/>
              </a:ext>
            </a:extLst>
          </p:cNvPr>
          <p:cNvGrpSpPr/>
          <p:nvPr/>
        </p:nvGrpSpPr>
        <p:grpSpPr>
          <a:xfrm>
            <a:off x="250513" y="1369132"/>
            <a:ext cx="8247444" cy="3462083"/>
            <a:chOff x="334017" y="1825509"/>
            <a:chExt cx="10996592" cy="4616110"/>
          </a:xfrm>
        </p:grpSpPr>
        <p:sp>
          <p:nvSpPr>
            <p:cNvPr id="22" name="Forme libre : forme 21">
              <a:extLst>
                <a:ext uri="{FF2B5EF4-FFF2-40B4-BE49-F238E27FC236}">
                  <a16:creationId xmlns:a16="http://schemas.microsoft.com/office/drawing/2014/main" id="{B199B8BE-AB13-E958-20AC-B6E9908583BE}"/>
                </a:ext>
              </a:extLst>
            </p:cNvPr>
            <p:cNvSpPr/>
            <p:nvPr/>
          </p:nvSpPr>
          <p:spPr>
            <a:xfrm>
              <a:off x="334017" y="2059913"/>
              <a:ext cx="2919747" cy="2107302"/>
            </a:xfrm>
            <a:custGeom>
              <a:avLst/>
              <a:gdLst>
                <a:gd name="connsiteX0" fmla="*/ 0 w 3512171"/>
                <a:gd name="connsiteY0" fmla="*/ 0 h 2107302"/>
                <a:gd name="connsiteX1" fmla="*/ 3512171 w 3512171"/>
                <a:gd name="connsiteY1" fmla="*/ 0 h 2107302"/>
                <a:gd name="connsiteX2" fmla="*/ 3512171 w 3512171"/>
                <a:gd name="connsiteY2" fmla="*/ 2107302 h 2107302"/>
                <a:gd name="connsiteX3" fmla="*/ 0 w 3512171"/>
                <a:gd name="connsiteY3" fmla="*/ 2107302 h 2107302"/>
                <a:gd name="connsiteX4" fmla="*/ 0 w 3512171"/>
                <a:gd name="connsiteY4" fmla="*/ 0 h 210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171" h="2107302">
                  <a:moveTo>
                    <a:pt x="0" y="0"/>
                  </a:moveTo>
                  <a:lnTo>
                    <a:pt x="3512171" y="0"/>
                  </a:lnTo>
                  <a:lnTo>
                    <a:pt x="3512171" y="2107302"/>
                  </a:lnTo>
                  <a:lnTo>
                    <a:pt x="0" y="2107302"/>
                  </a:lnTo>
                  <a:lnTo>
                    <a:pt x="0" y="0"/>
                  </a:lnTo>
                  <a:close/>
                </a:path>
              </a:pathLst>
            </a:custGeom>
            <a:noFill/>
            <a:ln>
              <a:no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1433" tIns="31433" rIns="31433" bIns="31433" numCol="1" spcCol="1270" anchor="ctr" anchorCtr="0">
              <a:noAutofit/>
            </a:bodyPr>
            <a:lstStyle/>
            <a:p>
              <a:pPr algn="ctr" defTabSz="366713">
                <a:lnSpc>
                  <a:spcPct val="90000"/>
                </a:lnSpc>
                <a:spcBef>
                  <a:spcPct val="0"/>
                </a:spcBef>
                <a:spcAft>
                  <a:spcPct val="35000"/>
                </a:spcAft>
              </a:pPr>
              <a:r>
                <a:rPr lang="fr-FR" sz="1050" b="1" dirty="0">
                  <a:latin typeface="Arial" panose="020B0604020202020204" pitchFamily="34" charset="0"/>
                  <a:cs typeface="Arial" panose="020B0604020202020204" pitchFamily="34" charset="0"/>
                </a:rPr>
                <a:t>Dispositifs et structures spécialisées</a:t>
              </a:r>
            </a:p>
            <a:p>
              <a:pPr defTabSz="366713">
                <a:lnSpc>
                  <a:spcPct val="90000"/>
                </a:lnSpc>
                <a:spcBef>
                  <a:spcPct val="0"/>
                </a:spcBef>
                <a:spcAft>
                  <a:spcPct val="35000"/>
                </a:spcAft>
              </a:pPr>
              <a:endParaRPr lang="fr-FR" sz="825" i="1" dirty="0">
                <a:latin typeface="Arial" panose="020B0604020202020204" pitchFamily="34" charset="0"/>
                <a:cs typeface="Arial" panose="020B0604020202020204" pitchFamily="34" charset="0"/>
              </a:endParaRPr>
            </a:p>
            <a:p>
              <a:pPr defTabSz="366713">
                <a:lnSpc>
                  <a:spcPct val="90000"/>
                </a:lnSpc>
                <a:spcBef>
                  <a:spcPct val="0"/>
                </a:spcBef>
                <a:spcAft>
                  <a:spcPct val="35000"/>
                </a:spcAft>
              </a:pPr>
              <a:r>
                <a:rPr lang="fr-FR" sz="788" i="1" dirty="0">
                  <a:latin typeface="Arial" panose="020B0604020202020204" pitchFamily="34" charset="0"/>
                  <a:cs typeface="Arial" panose="020B0604020202020204" pitchFamily="34" charset="0"/>
                </a:rPr>
                <a:t>Existence de dispositifs : PCO, CERTA, </a:t>
              </a:r>
              <a:r>
                <a:rPr lang="fr-FR" sz="788" i="1" dirty="0" err="1">
                  <a:latin typeface="Arial" panose="020B0604020202020204" pitchFamily="34" charset="0"/>
                  <a:cs typeface="Arial" panose="020B0604020202020204" pitchFamily="34" charset="0"/>
                </a:rPr>
                <a:t>Neurodys</a:t>
              </a:r>
              <a:r>
                <a:rPr lang="fr-FR" sz="788" i="1" dirty="0">
                  <a:latin typeface="Arial" panose="020B0604020202020204" pitchFamily="34" charset="0"/>
                  <a:cs typeface="Arial" panose="020B0604020202020204" pitchFamily="34" charset="0"/>
                </a:rPr>
                <a:t>, Résodys, CMPP, CAMPS. </a:t>
              </a:r>
            </a:p>
            <a:p>
              <a:pPr defTabSz="366713">
                <a:lnSpc>
                  <a:spcPct val="90000"/>
                </a:lnSpc>
                <a:spcBef>
                  <a:spcPct val="0"/>
                </a:spcBef>
                <a:spcAft>
                  <a:spcPct val="35000"/>
                </a:spcAft>
              </a:pPr>
              <a:r>
                <a:rPr lang="fr-FR" sz="788" i="1" dirty="0">
                  <a:latin typeface="Arial" panose="020B0604020202020204" pitchFamily="34" charset="0"/>
                  <a:cs typeface="Arial" panose="020B0604020202020204" pitchFamily="34" charset="0"/>
                </a:rPr>
                <a:t>Le développement de la PCO élargie au-delà de 7 ans. </a:t>
              </a:r>
            </a:p>
            <a:p>
              <a:pPr defTabSz="366713">
                <a:lnSpc>
                  <a:spcPct val="90000"/>
                </a:lnSpc>
                <a:spcBef>
                  <a:spcPct val="0"/>
                </a:spcBef>
                <a:spcAft>
                  <a:spcPct val="35000"/>
                </a:spcAft>
              </a:pPr>
              <a:r>
                <a:rPr lang="fr-FR" sz="788" i="1" dirty="0">
                  <a:latin typeface="Arial" panose="020B0604020202020204" pitchFamily="34" charset="0"/>
                  <a:cs typeface="Arial" panose="020B0604020202020204" pitchFamily="34" charset="0"/>
                </a:rPr>
                <a:t>Quelques équipes pluridisciplinaires permettant une prise en charge globale et intégrative (type CMPP).</a:t>
              </a:r>
              <a:endParaRPr lang="fr-FR" sz="788" dirty="0">
                <a:latin typeface="Arial" panose="020B0604020202020204" pitchFamily="34" charset="0"/>
                <a:cs typeface="Arial" panose="020B0604020202020204" pitchFamily="34" charset="0"/>
              </a:endParaRPr>
            </a:p>
          </p:txBody>
        </p:sp>
        <p:sp>
          <p:nvSpPr>
            <p:cNvPr id="24" name="Forme libre : forme 23">
              <a:extLst>
                <a:ext uri="{FF2B5EF4-FFF2-40B4-BE49-F238E27FC236}">
                  <a16:creationId xmlns:a16="http://schemas.microsoft.com/office/drawing/2014/main" id="{1A94E686-1FE8-DA77-13F2-F8FE3668995B}"/>
                </a:ext>
              </a:extLst>
            </p:cNvPr>
            <p:cNvSpPr/>
            <p:nvPr/>
          </p:nvSpPr>
          <p:spPr>
            <a:xfrm>
              <a:off x="8345210" y="1865754"/>
              <a:ext cx="2985399" cy="2107302"/>
            </a:xfrm>
            <a:custGeom>
              <a:avLst/>
              <a:gdLst>
                <a:gd name="connsiteX0" fmla="*/ 0 w 3512171"/>
                <a:gd name="connsiteY0" fmla="*/ 0 h 2107302"/>
                <a:gd name="connsiteX1" fmla="*/ 3512171 w 3512171"/>
                <a:gd name="connsiteY1" fmla="*/ 0 h 2107302"/>
                <a:gd name="connsiteX2" fmla="*/ 3512171 w 3512171"/>
                <a:gd name="connsiteY2" fmla="*/ 2107302 h 2107302"/>
                <a:gd name="connsiteX3" fmla="*/ 0 w 3512171"/>
                <a:gd name="connsiteY3" fmla="*/ 2107302 h 2107302"/>
                <a:gd name="connsiteX4" fmla="*/ 0 w 3512171"/>
                <a:gd name="connsiteY4" fmla="*/ 0 h 210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171" h="2107302">
                  <a:moveTo>
                    <a:pt x="0" y="0"/>
                  </a:moveTo>
                  <a:lnTo>
                    <a:pt x="3512171" y="0"/>
                  </a:lnTo>
                  <a:lnTo>
                    <a:pt x="3512171" y="2107302"/>
                  </a:lnTo>
                  <a:lnTo>
                    <a:pt x="0" y="2107302"/>
                  </a:lnTo>
                  <a:lnTo>
                    <a:pt x="0" y="0"/>
                  </a:lnTo>
                  <a:close/>
                </a:path>
              </a:pathLst>
            </a:custGeom>
            <a:noFill/>
            <a:ln>
              <a:no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1433" tIns="31433" rIns="31433" bIns="31433" numCol="1" spcCol="1270" anchor="ctr" anchorCtr="0">
              <a:noAutofit/>
            </a:bodyPr>
            <a:lstStyle/>
            <a:p>
              <a:pPr algn="ctr" defTabSz="366713">
                <a:lnSpc>
                  <a:spcPct val="90000"/>
                </a:lnSpc>
                <a:spcBef>
                  <a:spcPct val="0"/>
                </a:spcBef>
                <a:spcAft>
                  <a:spcPct val="35000"/>
                </a:spcAft>
              </a:pPr>
              <a:r>
                <a:rPr lang="fr-FR" sz="1050" b="1" dirty="0">
                  <a:latin typeface="Arial" panose="020B0604020202020204" pitchFamily="34" charset="0"/>
                  <a:cs typeface="Arial" panose="020B0604020202020204" pitchFamily="34" charset="0"/>
                </a:rPr>
                <a:t>Accès aux soins et parcours de santé</a:t>
              </a:r>
            </a:p>
            <a:p>
              <a:pPr defTabSz="366713">
                <a:lnSpc>
                  <a:spcPct val="90000"/>
                </a:lnSpc>
                <a:spcBef>
                  <a:spcPct val="0"/>
                </a:spcBef>
                <a:spcAft>
                  <a:spcPct val="35000"/>
                </a:spcAft>
              </a:pPr>
              <a:endParaRPr lang="fr-FR" sz="825" i="1" dirty="0">
                <a:latin typeface="Arial" panose="020B0604020202020204" pitchFamily="34" charset="0"/>
                <a:cs typeface="Arial" panose="020B0604020202020204" pitchFamily="34" charset="0"/>
              </a:endParaRPr>
            </a:p>
            <a:p>
              <a:pPr defTabSz="366713">
                <a:lnSpc>
                  <a:spcPct val="90000"/>
                </a:lnSpc>
                <a:spcBef>
                  <a:spcPct val="0"/>
                </a:spcBef>
                <a:spcAft>
                  <a:spcPct val="35000"/>
                </a:spcAft>
              </a:pPr>
              <a:r>
                <a:rPr lang="fr-FR" sz="788" i="1" dirty="0">
                  <a:latin typeface="Arial" panose="020B0604020202020204" pitchFamily="34" charset="0"/>
                  <a:cs typeface="Arial" panose="020B0604020202020204" pitchFamily="34" charset="0"/>
                </a:rPr>
                <a:t>La mise en place des PCO permet d’accéder à des soins en libéral dans l’attente de la constitution du dossier MDPH. </a:t>
              </a:r>
            </a:p>
            <a:p>
              <a:pPr defTabSz="366713">
                <a:lnSpc>
                  <a:spcPct val="90000"/>
                </a:lnSpc>
                <a:spcBef>
                  <a:spcPct val="0"/>
                </a:spcBef>
                <a:spcAft>
                  <a:spcPct val="35000"/>
                </a:spcAft>
              </a:pPr>
              <a:r>
                <a:rPr lang="fr-FR" sz="788" i="1" dirty="0">
                  <a:latin typeface="Arial" panose="020B0604020202020204" pitchFamily="34" charset="0"/>
                  <a:cs typeface="Arial" panose="020B0604020202020204" pitchFamily="34" charset="0"/>
                </a:rPr>
                <a:t>Accès aux bilans pour les familles en cours d'amélioration : </a:t>
              </a:r>
              <a:r>
                <a:rPr lang="fr-FR" sz="788" i="1" dirty="0" err="1">
                  <a:latin typeface="Arial" panose="020B0604020202020204" pitchFamily="34" charset="0"/>
                  <a:cs typeface="Arial" panose="020B0604020202020204" pitchFamily="34" charset="0"/>
                </a:rPr>
                <a:t>Neurodys</a:t>
              </a:r>
              <a:r>
                <a:rPr lang="fr-FR" sz="788" i="1" dirty="0">
                  <a:latin typeface="Arial" panose="020B0604020202020204" pitchFamily="34" charset="0"/>
                  <a:cs typeface="Arial" panose="020B0604020202020204" pitchFamily="34" charset="0"/>
                </a:rPr>
                <a:t> PACA et PCO. </a:t>
              </a:r>
              <a:endParaRPr lang="fr-FR" sz="788" dirty="0">
                <a:latin typeface="Arial" panose="020B0604020202020204" pitchFamily="34" charset="0"/>
                <a:cs typeface="Arial" panose="020B0604020202020204" pitchFamily="34" charset="0"/>
              </a:endParaRPr>
            </a:p>
          </p:txBody>
        </p:sp>
        <p:sp>
          <p:nvSpPr>
            <p:cNvPr id="25" name="Forme libre : forme 24">
              <a:extLst>
                <a:ext uri="{FF2B5EF4-FFF2-40B4-BE49-F238E27FC236}">
                  <a16:creationId xmlns:a16="http://schemas.microsoft.com/office/drawing/2014/main" id="{AE018C44-5954-008D-39FA-48D12C00D774}"/>
                </a:ext>
              </a:extLst>
            </p:cNvPr>
            <p:cNvSpPr/>
            <p:nvPr/>
          </p:nvSpPr>
          <p:spPr>
            <a:xfrm>
              <a:off x="2496152" y="4492693"/>
              <a:ext cx="3512171" cy="1948926"/>
            </a:xfrm>
            <a:custGeom>
              <a:avLst/>
              <a:gdLst>
                <a:gd name="connsiteX0" fmla="*/ 0 w 3512171"/>
                <a:gd name="connsiteY0" fmla="*/ 0 h 2107302"/>
                <a:gd name="connsiteX1" fmla="*/ 3512171 w 3512171"/>
                <a:gd name="connsiteY1" fmla="*/ 0 h 2107302"/>
                <a:gd name="connsiteX2" fmla="*/ 3512171 w 3512171"/>
                <a:gd name="connsiteY2" fmla="*/ 2107302 h 2107302"/>
                <a:gd name="connsiteX3" fmla="*/ 0 w 3512171"/>
                <a:gd name="connsiteY3" fmla="*/ 2107302 h 2107302"/>
                <a:gd name="connsiteX4" fmla="*/ 0 w 3512171"/>
                <a:gd name="connsiteY4" fmla="*/ 0 h 210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171" h="2107302">
                  <a:moveTo>
                    <a:pt x="0" y="0"/>
                  </a:moveTo>
                  <a:lnTo>
                    <a:pt x="3512171" y="0"/>
                  </a:lnTo>
                  <a:lnTo>
                    <a:pt x="3512171" y="2107302"/>
                  </a:lnTo>
                  <a:lnTo>
                    <a:pt x="0" y="2107302"/>
                  </a:lnTo>
                  <a:lnTo>
                    <a:pt x="0" y="0"/>
                  </a:lnTo>
                  <a:close/>
                </a:path>
              </a:pathLst>
            </a:custGeom>
            <a:noFill/>
            <a:ln>
              <a:no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1433" tIns="31433" rIns="31433" bIns="31433" numCol="1" spcCol="1270" anchor="t" anchorCtr="0">
              <a:noAutofit/>
            </a:bodyPr>
            <a:lstStyle/>
            <a:p>
              <a:pPr algn="ctr" defTabSz="366713">
                <a:lnSpc>
                  <a:spcPct val="90000"/>
                </a:lnSpc>
                <a:spcBef>
                  <a:spcPct val="0"/>
                </a:spcBef>
                <a:spcAft>
                  <a:spcPct val="35000"/>
                </a:spcAft>
              </a:pPr>
              <a:r>
                <a:rPr lang="fr-FR" sz="1050" b="1" dirty="0">
                  <a:latin typeface="Arial" panose="020B0604020202020204" pitchFamily="34" charset="0"/>
                  <a:cs typeface="Arial" panose="020B0604020202020204" pitchFamily="34" charset="0"/>
                </a:rPr>
                <a:t>Réactivité</a:t>
              </a:r>
              <a:endParaRPr lang="fr-FR" sz="825" b="1" dirty="0">
                <a:latin typeface="Arial" panose="020B0604020202020204" pitchFamily="34" charset="0"/>
                <a:cs typeface="Arial" panose="020B0604020202020204" pitchFamily="34" charset="0"/>
              </a:endParaRPr>
            </a:p>
            <a:p>
              <a:pPr algn="ctr" defTabSz="366713">
                <a:lnSpc>
                  <a:spcPct val="90000"/>
                </a:lnSpc>
                <a:spcBef>
                  <a:spcPct val="0"/>
                </a:spcBef>
                <a:spcAft>
                  <a:spcPct val="35000"/>
                </a:spcAft>
              </a:pPr>
              <a:endParaRPr lang="fr-FR" sz="788" dirty="0">
                <a:latin typeface="Arial" panose="020B0604020202020204" pitchFamily="34" charset="0"/>
                <a:cs typeface="Arial" panose="020B0604020202020204" pitchFamily="34" charset="0"/>
              </a:endParaRPr>
            </a:p>
            <a:p>
              <a:pPr marL="0" lvl="1" defTabSz="366713">
                <a:lnSpc>
                  <a:spcPct val="90000"/>
                </a:lnSpc>
                <a:spcBef>
                  <a:spcPct val="0"/>
                </a:spcBef>
                <a:spcAft>
                  <a:spcPct val="15000"/>
                </a:spcAft>
              </a:pPr>
              <a:r>
                <a:rPr lang="fr-FR" sz="788" i="1" dirty="0">
                  <a:latin typeface="Arial" panose="020B0604020202020204" pitchFamily="34" charset="0"/>
                  <a:cs typeface="Arial" panose="020B0604020202020204" pitchFamily="34" charset="0"/>
                </a:rPr>
                <a:t>L'arrivée des PCO permet d’accélérer la prise en charge des enfants. </a:t>
              </a:r>
            </a:p>
            <a:p>
              <a:pPr marL="0" lvl="1" defTabSz="366713">
                <a:lnSpc>
                  <a:spcPct val="90000"/>
                </a:lnSpc>
                <a:spcBef>
                  <a:spcPct val="0"/>
                </a:spcBef>
                <a:spcAft>
                  <a:spcPct val="15000"/>
                </a:spcAft>
              </a:pPr>
              <a:endParaRPr lang="fr-FR" sz="788" i="1" dirty="0">
                <a:solidFill>
                  <a:prstClr val="white"/>
                </a:solidFill>
                <a:latin typeface="Arial" panose="020B0604020202020204" pitchFamily="34" charset="0"/>
                <a:cs typeface="Arial" panose="020B0604020202020204" pitchFamily="34" charset="0"/>
              </a:endParaRPr>
            </a:p>
            <a:p>
              <a:pPr marL="0" lvl="1" defTabSz="366713">
                <a:lnSpc>
                  <a:spcPct val="90000"/>
                </a:lnSpc>
                <a:spcBef>
                  <a:spcPct val="0"/>
                </a:spcBef>
                <a:spcAft>
                  <a:spcPct val="15000"/>
                </a:spcAft>
              </a:pPr>
              <a:r>
                <a:rPr lang="fr-FR" sz="788" i="1" dirty="0">
                  <a:latin typeface="Arial" panose="020B0604020202020204" pitchFamily="34" charset="0"/>
                  <a:cs typeface="Arial" panose="020B0604020202020204" pitchFamily="34" charset="0"/>
                </a:rPr>
                <a:t>La PCO permet une prise en charge plus précoce mais est victime de son succès. </a:t>
              </a:r>
            </a:p>
            <a:p>
              <a:pPr marL="0" lvl="1" defTabSz="366713">
                <a:lnSpc>
                  <a:spcPct val="90000"/>
                </a:lnSpc>
                <a:spcBef>
                  <a:spcPct val="0"/>
                </a:spcBef>
                <a:spcAft>
                  <a:spcPct val="15000"/>
                </a:spcAft>
              </a:pPr>
              <a:endParaRPr lang="fr-FR" sz="788" i="1" dirty="0">
                <a:solidFill>
                  <a:prstClr val="white"/>
                </a:solidFill>
                <a:latin typeface="Arial" panose="020B0604020202020204" pitchFamily="34" charset="0"/>
                <a:cs typeface="Arial" panose="020B0604020202020204" pitchFamily="34" charset="0"/>
              </a:endParaRPr>
            </a:p>
            <a:p>
              <a:pPr marL="0" lvl="1" defTabSz="366713">
                <a:lnSpc>
                  <a:spcPct val="90000"/>
                </a:lnSpc>
                <a:spcBef>
                  <a:spcPct val="0"/>
                </a:spcBef>
                <a:spcAft>
                  <a:spcPct val="15000"/>
                </a:spcAft>
              </a:pPr>
              <a:r>
                <a:rPr lang="fr-FR" sz="788" i="1" dirty="0">
                  <a:latin typeface="Arial" panose="020B0604020202020204" pitchFamily="34" charset="0"/>
                  <a:cs typeface="Arial" panose="020B0604020202020204" pitchFamily="34" charset="0"/>
                </a:rPr>
                <a:t>Un accompagnement global du patient tout au long de son parcours de vie</a:t>
              </a:r>
            </a:p>
          </p:txBody>
        </p:sp>
        <p:sp>
          <p:nvSpPr>
            <p:cNvPr id="23" name="Forme libre : forme 22">
              <a:extLst>
                <a:ext uri="{FF2B5EF4-FFF2-40B4-BE49-F238E27FC236}">
                  <a16:creationId xmlns:a16="http://schemas.microsoft.com/office/drawing/2014/main" id="{790FA5ED-0B8F-D269-803B-30539CE2BB5A}"/>
                </a:ext>
              </a:extLst>
            </p:cNvPr>
            <p:cNvSpPr/>
            <p:nvPr/>
          </p:nvSpPr>
          <p:spPr>
            <a:xfrm>
              <a:off x="4021498" y="1825509"/>
              <a:ext cx="3119514" cy="2107302"/>
            </a:xfrm>
            <a:custGeom>
              <a:avLst/>
              <a:gdLst>
                <a:gd name="connsiteX0" fmla="*/ 0 w 3512171"/>
                <a:gd name="connsiteY0" fmla="*/ 0 h 2107302"/>
                <a:gd name="connsiteX1" fmla="*/ 3512171 w 3512171"/>
                <a:gd name="connsiteY1" fmla="*/ 0 h 2107302"/>
                <a:gd name="connsiteX2" fmla="*/ 3512171 w 3512171"/>
                <a:gd name="connsiteY2" fmla="*/ 2107302 h 2107302"/>
                <a:gd name="connsiteX3" fmla="*/ 0 w 3512171"/>
                <a:gd name="connsiteY3" fmla="*/ 2107302 h 2107302"/>
                <a:gd name="connsiteX4" fmla="*/ 0 w 3512171"/>
                <a:gd name="connsiteY4" fmla="*/ 0 h 210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171" h="2107302">
                  <a:moveTo>
                    <a:pt x="0" y="0"/>
                  </a:moveTo>
                  <a:lnTo>
                    <a:pt x="3512171" y="0"/>
                  </a:lnTo>
                  <a:lnTo>
                    <a:pt x="3512171" y="2107302"/>
                  </a:lnTo>
                  <a:lnTo>
                    <a:pt x="0" y="2107302"/>
                  </a:lnTo>
                  <a:lnTo>
                    <a:pt x="0" y="0"/>
                  </a:lnTo>
                  <a:close/>
                </a:path>
              </a:pathLst>
            </a:custGeom>
            <a:noFill/>
            <a:ln>
              <a:no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1433" tIns="31433" rIns="31433" bIns="31433" numCol="1" spcCol="1270" anchor="ctr" anchorCtr="0">
              <a:noAutofit/>
            </a:bodyPr>
            <a:lstStyle/>
            <a:p>
              <a:pPr algn="ctr" defTabSz="366713">
                <a:lnSpc>
                  <a:spcPct val="90000"/>
                </a:lnSpc>
                <a:spcBef>
                  <a:spcPct val="0"/>
                </a:spcBef>
                <a:spcAft>
                  <a:spcPct val="35000"/>
                </a:spcAft>
              </a:pPr>
              <a:r>
                <a:rPr lang="fr-FR" sz="1050" b="1" dirty="0">
                  <a:latin typeface="Arial" panose="020B0604020202020204" pitchFamily="34" charset="0"/>
                  <a:cs typeface="Arial" panose="020B0604020202020204" pitchFamily="34" charset="0"/>
                </a:rPr>
                <a:t>Coordination et travail pluridisciplinaire</a:t>
              </a:r>
            </a:p>
            <a:p>
              <a:pPr defTabSz="366713">
                <a:lnSpc>
                  <a:spcPct val="90000"/>
                </a:lnSpc>
                <a:spcBef>
                  <a:spcPct val="0"/>
                </a:spcBef>
                <a:spcAft>
                  <a:spcPct val="35000"/>
                </a:spcAft>
              </a:pPr>
              <a:endParaRPr lang="fr-FR" sz="825" i="1" dirty="0">
                <a:latin typeface="Arial" panose="020B0604020202020204" pitchFamily="34" charset="0"/>
                <a:cs typeface="Arial" panose="020B0604020202020204" pitchFamily="34" charset="0"/>
              </a:endParaRPr>
            </a:p>
            <a:p>
              <a:pPr defTabSz="366713">
                <a:lnSpc>
                  <a:spcPct val="90000"/>
                </a:lnSpc>
                <a:spcBef>
                  <a:spcPct val="0"/>
                </a:spcBef>
                <a:spcAft>
                  <a:spcPct val="35000"/>
                </a:spcAft>
              </a:pPr>
              <a:r>
                <a:rPr lang="fr-FR" sz="788" i="1" dirty="0">
                  <a:latin typeface="Arial" panose="020B0604020202020204" pitchFamily="34" charset="0"/>
                  <a:cs typeface="Arial" panose="020B0604020202020204" pitchFamily="34" charset="0"/>
                </a:rPr>
                <a:t>La pluridisciplinarité possible dans le cadre du diagnostic et des prises en soins. </a:t>
              </a:r>
            </a:p>
            <a:p>
              <a:pPr defTabSz="366713">
                <a:lnSpc>
                  <a:spcPct val="90000"/>
                </a:lnSpc>
                <a:spcBef>
                  <a:spcPct val="0"/>
                </a:spcBef>
                <a:spcAft>
                  <a:spcPct val="35000"/>
                </a:spcAft>
              </a:pPr>
              <a:r>
                <a:rPr lang="fr-FR" sz="788" i="1" dirty="0">
                  <a:latin typeface="Arial" panose="020B0604020202020204" pitchFamily="34" charset="0"/>
                  <a:cs typeface="Arial" panose="020B0604020202020204" pitchFamily="34" charset="0"/>
                </a:rPr>
                <a:t>Généralisation de la coordination entre les différents professionnels (RCP). </a:t>
              </a:r>
            </a:p>
            <a:p>
              <a:pPr defTabSz="366713">
                <a:lnSpc>
                  <a:spcPct val="90000"/>
                </a:lnSpc>
                <a:spcBef>
                  <a:spcPct val="0"/>
                </a:spcBef>
                <a:spcAft>
                  <a:spcPct val="35000"/>
                </a:spcAft>
              </a:pPr>
              <a:r>
                <a:rPr lang="fr-FR" sz="788" i="1" dirty="0">
                  <a:latin typeface="Arial" panose="020B0604020202020204" pitchFamily="34" charset="0"/>
                  <a:cs typeface="Arial" panose="020B0604020202020204" pitchFamily="34" charset="0"/>
                </a:rPr>
                <a:t>L'intervention de Résodys pour les situations les plus sévères et complexes : appui aux familles, aux professionnels, aux écoles</a:t>
              </a:r>
              <a:endParaRPr lang="fr-FR" sz="788" dirty="0">
                <a:latin typeface="Arial" panose="020B0604020202020204" pitchFamily="34" charset="0"/>
                <a:cs typeface="Arial" panose="020B0604020202020204" pitchFamily="34" charset="0"/>
              </a:endParaRPr>
            </a:p>
          </p:txBody>
        </p:sp>
        <p:sp>
          <p:nvSpPr>
            <p:cNvPr id="26" name="Forme libre : forme 25">
              <a:extLst>
                <a:ext uri="{FF2B5EF4-FFF2-40B4-BE49-F238E27FC236}">
                  <a16:creationId xmlns:a16="http://schemas.microsoft.com/office/drawing/2014/main" id="{92A3B87C-0564-82A9-0DAD-6730F68C716F}"/>
                </a:ext>
              </a:extLst>
            </p:cNvPr>
            <p:cNvSpPr/>
            <p:nvPr/>
          </p:nvSpPr>
          <p:spPr>
            <a:xfrm>
              <a:off x="6413516" y="4324275"/>
              <a:ext cx="3512171" cy="2107302"/>
            </a:xfrm>
            <a:custGeom>
              <a:avLst/>
              <a:gdLst>
                <a:gd name="connsiteX0" fmla="*/ 0 w 3512171"/>
                <a:gd name="connsiteY0" fmla="*/ 0 h 2107302"/>
                <a:gd name="connsiteX1" fmla="*/ 3512171 w 3512171"/>
                <a:gd name="connsiteY1" fmla="*/ 0 h 2107302"/>
                <a:gd name="connsiteX2" fmla="*/ 3512171 w 3512171"/>
                <a:gd name="connsiteY2" fmla="*/ 2107302 h 2107302"/>
                <a:gd name="connsiteX3" fmla="*/ 0 w 3512171"/>
                <a:gd name="connsiteY3" fmla="*/ 2107302 h 2107302"/>
                <a:gd name="connsiteX4" fmla="*/ 0 w 3512171"/>
                <a:gd name="connsiteY4" fmla="*/ 0 h 210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171" h="2107302">
                  <a:moveTo>
                    <a:pt x="0" y="0"/>
                  </a:moveTo>
                  <a:lnTo>
                    <a:pt x="3512171" y="0"/>
                  </a:lnTo>
                  <a:lnTo>
                    <a:pt x="3512171" y="2107302"/>
                  </a:lnTo>
                  <a:lnTo>
                    <a:pt x="0" y="2107302"/>
                  </a:lnTo>
                  <a:lnTo>
                    <a:pt x="0" y="0"/>
                  </a:lnTo>
                  <a:close/>
                </a:path>
              </a:pathLst>
            </a:custGeom>
            <a:noFill/>
            <a:ln>
              <a:no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1433" tIns="31433" rIns="31433" bIns="31433" numCol="1" spcCol="1270" anchor="t" anchorCtr="0">
              <a:noAutofit/>
            </a:bodyPr>
            <a:lstStyle/>
            <a:p>
              <a:pPr algn="ctr" defTabSz="366713">
                <a:lnSpc>
                  <a:spcPct val="90000"/>
                </a:lnSpc>
                <a:spcBef>
                  <a:spcPct val="0"/>
                </a:spcBef>
                <a:spcAft>
                  <a:spcPct val="35000"/>
                </a:spcAft>
              </a:pPr>
              <a:r>
                <a:rPr lang="fr-FR" sz="825" b="1" dirty="0">
                  <a:latin typeface="Arial" panose="020B0604020202020204" pitchFamily="34" charset="0"/>
                  <a:cs typeface="Arial" panose="020B0604020202020204" pitchFamily="34" charset="0"/>
                </a:rPr>
                <a:t>	</a:t>
              </a:r>
              <a:r>
                <a:rPr lang="fr-FR" sz="1050" b="1" dirty="0">
                  <a:latin typeface="Arial" panose="020B0604020202020204" pitchFamily="34" charset="0"/>
                  <a:cs typeface="Arial" panose="020B0604020202020204" pitchFamily="34" charset="0"/>
                </a:rPr>
                <a:t>Liaison avec l’Éducation Nationale et dispositifs inclusifs</a:t>
              </a:r>
              <a:endParaRPr lang="fr-FR" sz="825" i="1" dirty="0">
                <a:latin typeface="Arial" panose="020B0604020202020204" pitchFamily="34" charset="0"/>
                <a:cs typeface="Arial" panose="020B0604020202020204" pitchFamily="34" charset="0"/>
              </a:endParaRPr>
            </a:p>
            <a:p>
              <a:pPr marL="42863" lvl="1" defTabSz="366713">
                <a:lnSpc>
                  <a:spcPct val="90000"/>
                </a:lnSpc>
                <a:spcBef>
                  <a:spcPct val="0"/>
                </a:spcBef>
                <a:spcAft>
                  <a:spcPct val="15000"/>
                </a:spcAft>
              </a:pPr>
              <a:endParaRPr lang="fr-FR" sz="825" i="1" dirty="0">
                <a:latin typeface="Arial" panose="020B0604020202020204" pitchFamily="34" charset="0"/>
                <a:cs typeface="Arial" panose="020B0604020202020204" pitchFamily="34" charset="0"/>
              </a:endParaRPr>
            </a:p>
            <a:p>
              <a:pPr marL="0" lvl="1" defTabSz="366713">
                <a:lnSpc>
                  <a:spcPct val="90000"/>
                </a:lnSpc>
                <a:spcBef>
                  <a:spcPct val="0"/>
                </a:spcBef>
                <a:spcAft>
                  <a:spcPct val="15000"/>
                </a:spcAft>
              </a:pPr>
              <a:r>
                <a:rPr lang="fr-FR" sz="788" i="1" dirty="0">
                  <a:latin typeface="Arial" panose="020B0604020202020204" pitchFamily="34" charset="0"/>
                  <a:cs typeface="Arial" panose="020B0604020202020204" pitchFamily="34" charset="0"/>
                </a:rPr>
                <a:t>Des initiatives en lien étroit avec l'EN (ex: PAS, Cap École, liens Résodys/CIO). </a:t>
              </a:r>
            </a:p>
            <a:p>
              <a:pPr marL="0" lvl="1" defTabSz="366713">
                <a:lnSpc>
                  <a:spcPct val="90000"/>
                </a:lnSpc>
                <a:spcBef>
                  <a:spcPct val="0"/>
                </a:spcBef>
                <a:spcAft>
                  <a:spcPct val="15000"/>
                </a:spcAft>
              </a:pPr>
              <a:endParaRPr lang="fr-FR" sz="788" i="1" dirty="0">
                <a:latin typeface="Arial" panose="020B0604020202020204" pitchFamily="34" charset="0"/>
                <a:cs typeface="Arial" panose="020B0604020202020204" pitchFamily="34" charset="0"/>
              </a:endParaRPr>
            </a:p>
            <a:p>
              <a:pPr marL="0" lvl="1" defTabSz="366713">
                <a:lnSpc>
                  <a:spcPct val="90000"/>
                </a:lnSpc>
                <a:spcBef>
                  <a:spcPct val="0"/>
                </a:spcBef>
                <a:spcAft>
                  <a:spcPct val="15000"/>
                </a:spcAft>
              </a:pPr>
              <a:r>
                <a:rPr lang="fr-FR" sz="788" i="1" dirty="0">
                  <a:latin typeface="Arial" panose="020B0604020202020204" pitchFamily="34" charset="0"/>
                  <a:cs typeface="Arial" panose="020B0604020202020204" pitchFamily="34" charset="0"/>
                </a:rPr>
                <a:t>La démarche inclusive de l'école et les projets adaptatifs. </a:t>
              </a:r>
            </a:p>
            <a:p>
              <a:pPr marL="0" lvl="1" defTabSz="366713">
                <a:lnSpc>
                  <a:spcPct val="90000"/>
                </a:lnSpc>
                <a:spcBef>
                  <a:spcPct val="0"/>
                </a:spcBef>
                <a:spcAft>
                  <a:spcPct val="15000"/>
                </a:spcAft>
              </a:pPr>
              <a:endParaRPr lang="fr-FR" sz="788" i="1" dirty="0">
                <a:latin typeface="Arial" panose="020B0604020202020204" pitchFamily="34" charset="0"/>
                <a:cs typeface="Arial" panose="020B0604020202020204" pitchFamily="34" charset="0"/>
              </a:endParaRPr>
            </a:p>
            <a:p>
              <a:pPr marL="0" lvl="1" defTabSz="366713">
                <a:lnSpc>
                  <a:spcPct val="90000"/>
                </a:lnSpc>
                <a:spcBef>
                  <a:spcPct val="0"/>
                </a:spcBef>
                <a:spcAft>
                  <a:spcPct val="15000"/>
                </a:spcAft>
              </a:pPr>
              <a:r>
                <a:rPr lang="fr-FR" sz="788" i="1" dirty="0">
                  <a:latin typeface="Arial" panose="020B0604020202020204" pitchFamily="34" charset="0"/>
                  <a:cs typeface="Arial" panose="020B0604020202020204" pitchFamily="34" charset="0"/>
                </a:rPr>
                <a:t>Les PAS peuvent désormais repérer ces enfants. </a:t>
              </a:r>
            </a:p>
            <a:p>
              <a:pPr marL="0" lvl="1" defTabSz="366713">
                <a:lnSpc>
                  <a:spcPct val="90000"/>
                </a:lnSpc>
                <a:spcBef>
                  <a:spcPct val="0"/>
                </a:spcBef>
                <a:spcAft>
                  <a:spcPct val="15000"/>
                </a:spcAft>
              </a:pPr>
              <a:endParaRPr lang="fr-FR" sz="788" i="1" dirty="0">
                <a:latin typeface="Arial" panose="020B0604020202020204" pitchFamily="34" charset="0"/>
                <a:cs typeface="Arial" panose="020B0604020202020204" pitchFamily="34" charset="0"/>
              </a:endParaRPr>
            </a:p>
            <a:p>
              <a:pPr marL="0" lvl="1" defTabSz="366713">
                <a:lnSpc>
                  <a:spcPct val="90000"/>
                </a:lnSpc>
                <a:spcBef>
                  <a:spcPct val="0"/>
                </a:spcBef>
                <a:spcAft>
                  <a:spcPct val="15000"/>
                </a:spcAft>
              </a:pPr>
              <a:r>
                <a:rPr lang="fr-FR" sz="788" i="1" dirty="0">
                  <a:latin typeface="Arial" panose="020B0604020202020204" pitchFamily="34" charset="0"/>
                  <a:cs typeface="Arial" panose="020B0604020202020204" pitchFamily="34" charset="0"/>
                </a:rPr>
                <a:t>Lien et échanges avec l’EN. </a:t>
              </a:r>
            </a:p>
          </p:txBody>
        </p:sp>
      </p:grpSp>
    </p:spTree>
    <p:extLst>
      <p:ext uri="{BB962C8B-B14F-4D97-AF65-F5344CB8AC3E}">
        <p14:creationId xmlns:p14="http://schemas.microsoft.com/office/powerpoint/2010/main" val="3098694180"/>
      </p:ext>
    </p:extLst>
  </p:cSld>
  <p:clrMapOvr>
    <a:masterClrMapping/>
  </p:clrMapOvr>
</p:sld>
</file>

<file path=ppt/theme/theme1.xml><?xml version="1.0" encoding="utf-8"?>
<a:theme xmlns:a="http://schemas.openxmlformats.org/drawingml/2006/main" name="TEMPLATE_ARS_BFC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2.xml><?xml version="1.0" encoding="utf-8"?>
<a:theme xmlns:a="http://schemas.openxmlformats.org/drawingml/2006/main" name="Thème Office">
  <a:themeElements>
    <a:clrScheme name="ARS PACA">
      <a:dk1>
        <a:srgbClr val="000000"/>
      </a:dk1>
      <a:lt1>
        <a:sysClr val="window" lastClr="FFFFFF"/>
      </a:lt1>
      <a:dk2>
        <a:srgbClr val="164194"/>
      </a:dk2>
      <a:lt2>
        <a:srgbClr val="C2E1CD"/>
      </a:lt2>
      <a:accent1>
        <a:srgbClr val="8F96CB"/>
      </a:accent1>
      <a:accent2>
        <a:srgbClr val="E8318A"/>
      </a:accent2>
      <a:accent3>
        <a:srgbClr val="85BE4B"/>
      </a:accent3>
      <a:accent4>
        <a:srgbClr val="6E368C"/>
      </a:accent4>
      <a:accent5>
        <a:srgbClr val="4CC2F1"/>
      </a:accent5>
      <a:accent6>
        <a:srgbClr val="F9B330"/>
      </a:accent6>
      <a:hlink>
        <a:srgbClr val="4CC2F1"/>
      </a:hlink>
      <a:folHlink>
        <a:srgbClr val="EA5436"/>
      </a:folHlink>
    </a:clrScheme>
    <a:fontScheme name="ARS PACA">
      <a:majorFont>
        <a:latin typeface="Marianne ExtraBold"/>
        <a:ea typeface=""/>
        <a:cs typeface=""/>
      </a:majorFont>
      <a:minorFont>
        <a:latin typeface="Arial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marL="285750" indent="-285750" algn="l">
          <a:buFont typeface="Wingdings" panose="05000000000000000000" pitchFamily="2" charset="2"/>
          <a:buChar char="§"/>
          <a:defRPr dirty="0" smtClean="0"/>
        </a:defPPr>
      </a:lst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TEMPLATE_ARS_BRETAGNE 16-9</Template>
  <TotalTime>10364</TotalTime>
  <Words>1905</Words>
  <Application>Microsoft Office PowerPoint</Application>
  <PresentationFormat>Affichage à l'écran (16:9)</PresentationFormat>
  <Paragraphs>323</Paragraphs>
  <Slides>21</Slides>
  <Notes>12</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21</vt:i4>
      </vt:variant>
    </vt:vector>
  </HeadingPairs>
  <TitlesOfParts>
    <vt:vector size="31" baseType="lpstr">
      <vt:lpstr>Aptos</vt:lpstr>
      <vt:lpstr>Arial</vt:lpstr>
      <vt:lpstr>Arial Regular</vt:lpstr>
      <vt:lpstr>Glacial Indifference</vt:lpstr>
      <vt:lpstr>League Spartan</vt:lpstr>
      <vt:lpstr>League Spartan Bold</vt:lpstr>
      <vt:lpstr>Marianne ExtraBold</vt:lpstr>
      <vt:lpstr>Wingdings</vt:lpstr>
      <vt:lpstr>TEMPLATE_ARS_BFC16-9</vt:lpstr>
      <vt:lpstr>Thème Office</vt:lpstr>
      <vt:lpstr>     COPIL Régional PCO  7 mai 2026  Louise Charles-Kieffer Responsable de la Mission SACO Direction des soins de proximité ARS Paca     </vt:lpstr>
      <vt:lpstr>Présentation PowerPoint</vt:lpstr>
      <vt:lpstr>     </vt:lpstr>
      <vt:lpstr>Parcours des troubles spécifiques du langage et des apprentissages (TSLA) et du déficit d’attention avec ou sans hyperactivité (TDAH)</vt:lpstr>
      <vt:lpstr>Un travail transversal au sein de l’ARS</vt:lpstr>
      <vt:lpstr> Retour sur les 3 journées départementales 2025 Parcours TSLA / TDAH (7-12 ans)  </vt:lpstr>
      <vt:lpstr>Présentation PowerPoint</vt:lpstr>
      <vt:lpstr>Extrait des résultats du questionnaire: Perception du parcours des enfants avec TSLA/TDAH</vt:lpstr>
      <vt:lpstr>Les points forts du parcours perçus par les répondants au questionnaire</vt:lpstr>
      <vt:lpstr>Présentation PowerPoint</vt:lpstr>
      <vt:lpstr>Les propositions des 3 journées départementales</vt:lpstr>
      <vt:lpstr>Prochaines étapes et travaux 2026</vt:lpstr>
      <vt:lpstr>  Travaux sur l’organisation  des acteurs de niveau 2    </vt:lpstr>
      <vt:lpstr>Améliorer la lisibilité et l’organisation des acteurs de niveau 2</vt:lpstr>
      <vt:lpstr>Présentation PowerPoint</vt:lpstr>
      <vt:lpstr>Présentation PowerPoint</vt:lpstr>
      <vt:lpstr> Système d’information Parcours TND      </vt:lpstr>
      <vt:lpstr>Présentation PowerPoint</vt:lpstr>
      <vt:lpstr>Présentation PowerPoint</vt:lpstr>
      <vt:lpstr>Présentation PowerPoint</vt:lpstr>
      <vt:lpstr>Une mission : votre santé.</vt:lpstr>
    </vt:vector>
  </TitlesOfParts>
  <Manager>Client</Manager>
  <Company>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dc:creator>
  <cp:lastModifiedBy>STROMBONI, Florence (ARS-PACA/DSDP/MSACO)</cp:lastModifiedBy>
  <cp:revision>131</cp:revision>
  <dcterms:created xsi:type="dcterms:W3CDTF">2020-09-29T14:19:58Z</dcterms:created>
  <dcterms:modified xsi:type="dcterms:W3CDTF">2026-05-11T15:48:23Z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94c1fb-3db8-4cce-b079-9b022302847f_Enabled">
    <vt:lpwstr>true</vt:lpwstr>
  </property>
  <property fmtid="{D5CDD505-2E9C-101B-9397-08002B2CF9AE}" pid="3" name="MSIP_Label_3094c1fb-3db8-4cce-b079-9b022302847f_SetDate">
    <vt:lpwstr>2025-09-06T17:56:07Z</vt:lpwstr>
  </property>
  <property fmtid="{D5CDD505-2E9C-101B-9397-08002B2CF9AE}" pid="4" name="MSIP_Label_3094c1fb-3db8-4cce-b079-9b022302847f_Method">
    <vt:lpwstr>Standard</vt:lpwstr>
  </property>
  <property fmtid="{D5CDD505-2E9C-101B-9397-08002B2CF9AE}" pid="5" name="MSIP_Label_3094c1fb-3db8-4cce-b079-9b022302847f_Name">
    <vt:lpwstr>[Prod v5] C1 - Standard</vt:lpwstr>
  </property>
  <property fmtid="{D5CDD505-2E9C-101B-9397-08002B2CF9AE}" pid="6" name="MSIP_Label_3094c1fb-3db8-4cce-b079-9b022302847f_SiteId">
    <vt:lpwstr>035e5292-5a25-4509-bb08-a555f7d31a8b</vt:lpwstr>
  </property>
  <property fmtid="{D5CDD505-2E9C-101B-9397-08002B2CF9AE}" pid="7" name="MSIP_Label_3094c1fb-3db8-4cce-b079-9b022302847f_ActionId">
    <vt:lpwstr>e183e8cb-b738-4866-aedc-548eec55c10c</vt:lpwstr>
  </property>
  <property fmtid="{D5CDD505-2E9C-101B-9397-08002B2CF9AE}" pid="8" name="MSIP_Label_3094c1fb-3db8-4cce-b079-9b022302847f_ContentBits">
    <vt:lpwstr>0</vt:lpwstr>
  </property>
  <property fmtid="{D5CDD505-2E9C-101B-9397-08002B2CF9AE}" pid="9" name="MSIP_Label_3094c1fb-3db8-4cce-b079-9b022302847f_Tag">
    <vt:lpwstr>10, 3, 0, 1</vt:lpwstr>
  </property>
</Properties>
</file>